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matic SC" panose="00000500000000000000" pitchFamily="2" charset="-79"/>
      <p:regular r:id="rId14"/>
      <p:bold r:id="rId15"/>
    </p:embeddedFont>
    <p:embeddedFont>
      <p:font typeface="Source Code Pro" panose="020B0509030403020204" pitchFamily="49"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E490B-F5F9-4589-B7D4-07932E064FA4}">
  <a:tblStyle styleId="{C08E490B-F5F9-4589-B7D4-07932E064F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439" autoAdjust="0"/>
  </p:normalViewPr>
  <p:slideViewPr>
    <p:cSldViewPr snapToGrid="0">
      <p:cViewPr varScale="1">
        <p:scale>
          <a:sx n="114" d="100"/>
          <a:sy n="114" d="100"/>
        </p:scale>
        <p:origin x="152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jp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all, </a:t>
            </a:r>
            <a:endParaRPr/>
          </a:p>
          <a:p>
            <a:pPr marL="0" lvl="0" indent="0" algn="l" rtl="0">
              <a:spcBef>
                <a:spcPts val="0"/>
              </a:spcBef>
              <a:spcAft>
                <a:spcPts val="0"/>
              </a:spcAft>
              <a:buNone/>
            </a:pPr>
            <a:endParaRPr/>
          </a:p>
          <a:p>
            <a:pPr marL="0" lvl="0" indent="0" algn="l" rtl="0">
              <a:spcBef>
                <a:spcPts val="0"/>
              </a:spcBef>
              <a:spcAft>
                <a:spcPts val="0"/>
              </a:spcAft>
              <a:buNone/>
            </a:pPr>
            <a:r>
              <a:rPr lang="en"/>
              <a:t>I chose to research bioartificial kidneys for my case study and here is my presentation for it!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a47bf06ff5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a47bf06ff5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a4c68eda81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a4c68eda8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a47bf06ff5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a47bf06ff5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Kidney failure is a major concern in today’s society. Unless treated, kidney failure can be extremely fatal. Oral medicinal treatment or dialysis are a few treatment options available, but organ transplantation may be the most viable option for individuals. About 1% of the Medicare population suffers from kidney failure, while the cost makes up about 6% of the Medicare budget. The Kidney Project aspires to change this status [1].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a47bf06ff5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a47bf06ff5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Kidney Project by the University of California San Francisco is a national research project currently in the process of testing a bioartificial kidney [1]. The device is a small, surgically implantable bioartificial kidney that can perform biological renal functions. At this point, the research team has conducted animal and in vivo testing, both showing promising results with hopes to test clinically in the near future. From a clinical perspective, this could help lots of individuals suffering with nephrological issues, and it could even speed up the healing process since some patients have to wait to find a proper organ donor.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a47bf06ff5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a47bf06ff5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latin typeface="Times New Roman"/>
                <a:ea typeface="Times New Roman"/>
                <a:cs typeface="Times New Roman"/>
                <a:sym typeface="Times New Roman"/>
              </a:rPr>
              <a:t>Here is a short list of current treatments that addresses kidney failure concerns. </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sz="1200" dirty="0">
              <a:latin typeface="Times New Roman"/>
              <a:ea typeface="Times New Roman"/>
              <a:cs typeface="Times New Roman"/>
              <a:sym typeface="Times New Roman"/>
            </a:endParaRPr>
          </a:p>
          <a:p>
            <a:pPr marL="0" lvl="0" indent="0" algn="l" rtl="0">
              <a:spcBef>
                <a:spcPts val="0"/>
              </a:spcBef>
              <a:spcAft>
                <a:spcPts val="0"/>
              </a:spcAft>
              <a:buNone/>
            </a:pPr>
            <a:r>
              <a:rPr lang="en" sz="1200" dirty="0">
                <a:latin typeface="Times New Roman"/>
                <a:ea typeface="Times New Roman"/>
                <a:cs typeface="Times New Roman"/>
                <a:sym typeface="Times New Roman"/>
              </a:rPr>
              <a:t>Treatment 1 combines synthetic hemofiltration and renal tubule cell therapy devices that contain renal cells. The main advantage is that this can help replace the critical kidney functions. However, human clinical trials are undetermined, since this has only been tested in uremic animals. </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sz="1200" dirty="0">
              <a:latin typeface="Times New Roman"/>
              <a:ea typeface="Times New Roman"/>
              <a:cs typeface="Times New Roman"/>
              <a:sym typeface="Times New Roman"/>
            </a:endParaRPr>
          </a:p>
          <a:p>
            <a:pPr marL="0" lvl="0" indent="0" algn="l" rtl="0">
              <a:spcBef>
                <a:spcPts val="0"/>
              </a:spcBef>
              <a:spcAft>
                <a:spcPts val="0"/>
              </a:spcAft>
              <a:buNone/>
            </a:pPr>
            <a:r>
              <a:rPr lang="en" sz="1200" dirty="0">
                <a:latin typeface="Times New Roman"/>
                <a:ea typeface="Times New Roman"/>
                <a:cs typeface="Times New Roman"/>
                <a:sym typeface="Times New Roman"/>
              </a:rPr>
              <a:t>Treatment 2 is a bioartificial renal tubule device. An advantage is the the ability to complete differentiated transport which helps to improve metabolic and endocrinological functions. However, the differentiated transport functions did not function as efficiently as natural occurring tubules. </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sz="1200" dirty="0">
              <a:latin typeface="Times New Roman"/>
              <a:ea typeface="Times New Roman"/>
              <a:cs typeface="Times New Roman"/>
              <a:sym typeface="Times New Roman"/>
            </a:endParaRPr>
          </a:p>
          <a:p>
            <a:pPr marL="0" lvl="0" indent="0" algn="l" rtl="0">
              <a:spcBef>
                <a:spcPts val="0"/>
              </a:spcBef>
              <a:spcAft>
                <a:spcPts val="0"/>
              </a:spcAft>
              <a:buNone/>
            </a:pPr>
            <a:r>
              <a:rPr lang="en" sz="1200" dirty="0">
                <a:latin typeface="Times New Roman"/>
                <a:ea typeface="Times New Roman"/>
                <a:cs typeface="Times New Roman"/>
                <a:sym typeface="Times New Roman"/>
              </a:rPr>
              <a:t>Treatment 3 takes </a:t>
            </a:r>
            <a:r>
              <a:rPr lang="en" sz="1200">
                <a:latin typeface="Times New Roman"/>
                <a:ea typeface="Times New Roman"/>
                <a:cs typeface="Times New Roman"/>
                <a:sym typeface="Times New Roman"/>
              </a:rPr>
              <a:t>the renal </a:t>
            </a:r>
            <a:r>
              <a:rPr lang="en" sz="1200" dirty="0">
                <a:latin typeface="Times New Roman"/>
                <a:ea typeface="Times New Roman"/>
                <a:cs typeface="Times New Roman"/>
                <a:sym typeface="Times New Roman"/>
              </a:rPr>
              <a:t>tubule device mentioned in Treatment 2 and combines it with epithelial cells. While this option was the first successful long-term application of a bioartificial tubule, after 13 days, the cells in the hollow fibers nearly obstructed the fibers, causing complications. </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sz="1200" dirty="0">
              <a:latin typeface="Times New Roman"/>
              <a:ea typeface="Times New Roman"/>
              <a:cs typeface="Times New Roman"/>
              <a:sym typeface="Times New Roman"/>
            </a:endParaRPr>
          </a:p>
          <a:p>
            <a:pPr marL="0" lvl="0" indent="0" algn="l" rtl="0">
              <a:spcBef>
                <a:spcPts val="0"/>
              </a:spcBef>
              <a:spcAft>
                <a:spcPts val="0"/>
              </a:spcAft>
              <a:buNone/>
            </a:pPr>
            <a:r>
              <a:rPr lang="en" sz="1200" dirty="0">
                <a:latin typeface="Times New Roman"/>
                <a:ea typeface="Times New Roman"/>
                <a:cs typeface="Times New Roman"/>
                <a:sym typeface="Times New Roman"/>
              </a:rPr>
              <a:t>Treatment 4 is the most common treatment available today. Hemodialysis is a therapeutic treatment that filters wastes and water from the blood. This is the most safe and feasible option, however, it can be a very demanding process and requires a lot of time and effort from the patient. </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sz="1200" dirty="0">
              <a:latin typeface="Times New Roman"/>
              <a:ea typeface="Times New Roman"/>
              <a:cs typeface="Times New Roman"/>
              <a:sym typeface="Times New Roman"/>
            </a:endParaRPr>
          </a:p>
          <a:p>
            <a:pPr marL="0" lvl="0" indent="0" algn="l" rtl="0">
              <a:spcBef>
                <a:spcPts val="0"/>
              </a:spcBef>
              <a:spcAft>
                <a:spcPts val="0"/>
              </a:spcAft>
              <a:buNone/>
            </a:pPr>
            <a:r>
              <a:rPr lang="en" sz="1200" dirty="0">
                <a:latin typeface="Times New Roman"/>
                <a:ea typeface="Times New Roman"/>
                <a:cs typeface="Times New Roman"/>
                <a:sym typeface="Times New Roman"/>
              </a:rPr>
              <a:t>Treatment 5 is a unique option that involves herbal oral medicine that may modify the immune system’s response in glomerulonephritis. The biggest advantage with this is the fact that it is the least invasive, however, applications for clinical trials are not promising. </a:t>
            </a:r>
            <a:endParaRPr sz="1200" dirty="0">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a47bf06ff5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a47bf06ff5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A list of criteria is generated to further help with creating a solution for this problem.</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Criteria 1 focuses on the functionality, whether or not the device mimics renal functions.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Criteria 2 focuses on the size of the device and how it must mimic patient’s existing organ.</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Criteria 3 focuses on the structure, specifically if the device has a biocompatible scaffold and is non-toxic to cells and recipient.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Criteria 4 focuses on manufacturability, specifically the time it takes for patient to receive device.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Criteria 5 focuses on the cost of the device and how it should be based on population intended to use. </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Criteria 6 focuses on the longevity of the device, specifically the durability of device construct.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The basis of the Kidney Project</a:t>
            </a:r>
            <a:r>
              <a:rPr lang="en" sz="1200">
                <a:solidFill>
                  <a:srgbClr val="202124"/>
                </a:solidFill>
                <a:highlight>
                  <a:srgbClr val="FFFFFF"/>
                </a:highlight>
                <a:latin typeface="Times New Roman"/>
                <a:ea typeface="Times New Roman"/>
                <a:cs typeface="Times New Roman"/>
                <a:sym typeface="Times New Roman"/>
              </a:rPr>
              <a:t> builds upon the existing renal assist device (RAD) that “combines a membrane hemofilter and a bioreactor of human renal tubule cells.” However, the large size of the RAD causes labor-intensive and complex operations. By applying microelectrical systems (MEMS) and nanotechnology, the Kidney Project is able to downsize the RAD into an implantable bioartificial kidney, offering a more suitable option for patients. This aspect fulfills Criteria 2 and 3 since the device is compact and easily implantable.</a:t>
            </a: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rgbClr val="202124"/>
                </a:solidFill>
                <a:highlight>
                  <a:srgbClr val="FFFFFF"/>
                </a:highlight>
                <a:latin typeface="Times New Roman"/>
                <a:ea typeface="Times New Roman"/>
                <a:cs typeface="Times New Roman"/>
                <a:sym typeface="Times New Roman"/>
              </a:rPr>
              <a:t>The device is also able to process blood continuously for 24 hours per day after a permanent blood connection is established. This aspect fulfills Criteria 1 in the sense that the device is able to continuously filter blood. </a:t>
            </a: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rgbClr val="202124"/>
                </a:solidFill>
                <a:highlight>
                  <a:srgbClr val="FFFFFF"/>
                </a:highlight>
                <a:latin typeface="Times New Roman"/>
                <a:ea typeface="Times New Roman"/>
                <a:cs typeface="Times New Roman"/>
                <a:sym typeface="Times New Roman"/>
              </a:rPr>
              <a:t>The device is also coated with a special thin biocompatible film, therefore, fulfilling Criteria 6 because the film prevents blood clots, ultimately preventing transplant rejection. </a:t>
            </a: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rgbClr val="202124"/>
                </a:solidFill>
                <a:highlight>
                  <a:srgbClr val="FFFFFF"/>
                </a:highlight>
                <a:latin typeface="Times New Roman"/>
                <a:ea typeface="Times New Roman"/>
                <a:cs typeface="Times New Roman"/>
                <a:sym typeface="Times New Roman"/>
              </a:rPr>
              <a:t>Using silicon nanotechnology, the team was able to create a highly efficient compact membrane that allows the device to perform filtration without pumps or a power supply. Additionally, the team utilized a bioreactor to grow and maintain renal tubule cells. These design components fulfill Criteria 1 and 6 in the sense that the device is able to emulate biological renal functions. </a:t>
            </a: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rgbClr val="202124"/>
                </a:solidFill>
                <a:highlight>
                  <a:srgbClr val="FFFFFF"/>
                </a:highlight>
                <a:latin typeface="Times New Roman"/>
                <a:ea typeface="Times New Roman"/>
                <a:cs typeface="Times New Roman"/>
                <a:sym typeface="Times New Roman"/>
              </a:rPr>
              <a:t>The research team anticipates that the device will cost about the same as a normal kidney transplant, therefore fulfilling Criteria 5 and hope that this device can speed up a patient’s waiting time to receive a transplant since the patient would not have to wait for an organ donor or a proper organ match, therefore, fulfilling Criteria 4. </a:t>
            </a: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rgbClr val="202124"/>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200">
              <a:solidFill>
                <a:srgbClr val="202124"/>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a47bf06ff5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a47bf06ff5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In 2019, the team was able to implant a prototype kidney bioreactor in a group of large animals without consequential safety concerns. To prevent immune system rejection, the team created an immunoprotection chamber using silicon nanopore membranes (SNM) and tested the functionality of the cells in a benchtop model and in vivo. The team coated the SNM filters with biologically friendly molecules.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In the benchtop model, the team developed a dual-chamber vessel with human RTC confined by SNM and was able to assess the viability and monolayer integrity of the RTC.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The results for the benchtop model showed that RTC were &gt;90% viable. The results exhibit major progress towards scaling-up the bioreactor to a larger number of cells to test whether or not the implanted device can complement kidney functions in animals with kidney failure. By coating the SNM filters with biologically friendly molecules, the device can prevent blood clots or critical immunogenic responses, which is a major proof of concept.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The hemofilter component has been implanted into large pig animal models for up to 1 month [5]. These animals responded without serious complications such as immune rejection or cardiovascular difficulties. The team is moving forward with implementing the device into large animals with compromised kidney function for up to 30 days. Clinical testing for the device will take a few years, but the Kidney Project initial clinical trial is focused on evaluating material safety of the hemofilter component. During this trial, the team will verify if all hemofilter materials are compatible and safe for human blood exposure. Once these clinical trials are complete, and if the results are promising, the bioartificial kidney will be available to the public. The team predicts to begin testing for the hemofilter material safety in 2022, assuming they have sufficient funding and no unanticipated drawbacks.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a47bf06ff5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a47bf06ff5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Chronic kidney disease is a continuing health issue that can lead to end stage renal disease which can be extremely fatal. Therefore, there is a demanding need for an effective and safe treatment that is cost friendly as well.</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The ultimate goal of the artificial kidney is to emulate kidney filtration, balancing, and other biological functions.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With promising results demonstrated with animal and in vivo testing, the research team anticipates first-in-human clinical trials in the next few years. The Kidney Project, led by the University of California, San Francisco aims to address these concerns associated with Chronic kidney disease with their bioartificial kidney device and wish to restore a sense of hope and faith to those suffering from kidney failure.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Here is a video that gives a short summary of the team’s achievements so far.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a47bf06ff5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a47bf06ff5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a47bf06ff5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a47bf06ff5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www.asn-online.org/education/kidneyweek/2019/program-abstract.aspx?controlId=3232240"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www.smithsonianmag.com/smart-news/this-bioartificial-organ-could-one-day-save-millions-suffering-kidney-disorders-180978721"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jpg"/><Relationship Id="rId5" Type="http://schemas.openxmlformats.org/officeDocument/2006/relationships/hyperlink" Target="http://www.youtube.com/watch?v=K61_IlUFVxc" TargetMode="Externa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hyperlink" Target="https://doi.org/10.1053/svms.2000.18297" TargetMode="External"/><Relationship Id="rId3" Type="http://schemas.openxmlformats.org/officeDocument/2006/relationships/slideLayout" Target="../slideLayouts/slideLayout3.xml"/><Relationship Id="rId7" Type="http://schemas.openxmlformats.org/officeDocument/2006/relationships/hyperlink" Target="https://doi.org/10.1093/ndt/gfh399" TargetMode="Externa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hyperlink" Target="https://doi.org/10.1046/j.1523-1755.1999.00486.x" TargetMode="External"/><Relationship Id="rId11" Type="http://schemas.openxmlformats.org/officeDocument/2006/relationships/image" Target="../media/image1.png"/><Relationship Id="rId5" Type="http://schemas.openxmlformats.org/officeDocument/2006/relationships/hyperlink" Target="https://doi.org/10.1038/8626" TargetMode="External"/><Relationship Id="rId10" Type="http://schemas.openxmlformats.org/officeDocument/2006/relationships/hyperlink" Target="https://academicjournals.org/journal/JPP/article-full-text-pdf/249290F3712" TargetMode="External"/><Relationship Id="rId4" Type="http://schemas.openxmlformats.org/officeDocument/2006/relationships/notesSlide" Target="../notesSlides/notesSlide8.xml"/><Relationship Id="rId9" Type="http://schemas.openxmlformats.org/officeDocument/2006/relationships/hyperlink" Target="https://doi.org/10.5897/JPP.9000028"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www.niddk.nih.gov/health-information/professionals/advanced-search/explain-kidney-test-results" TargetMode="External"/><Relationship Id="rId7" Type="http://schemas.openxmlformats.org/officeDocument/2006/relationships/hyperlink" Target="http://www.statista.com/statistics/1100710/organ-transplantation-costs-breakdown-us"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www.nhs.uk/conditions/kidney-transplant/waiting-list" TargetMode="External"/><Relationship Id="rId5" Type="http://schemas.openxmlformats.org/officeDocument/2006/relationships/hyperlink" Target="https://doi.org/10.1021/acscentsci.9b00099" TargetMode="External"/><Relationship Id="rId4" Type="http://schemas.openxmlformats.org/officeDocument/2006/relationships/hyperlink" Target="http://www.kidney.org/atoz/content/what-kidney-atroph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Bioartificial Kidney</a:t>
            </a:r>
            <a:endParaRPr/>
          </a:p>
        </p:txBody>
      </p:sp>
      <p:sp>
        <p:nvSpPr>
          <p:cNvPr id="57" name="Google Shape;57;p13"/>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p>
            <a:pPr marL="0" lvl="0" indent="0" algn="ctr" rtl="0">
              <a:lnSpc>
                <a:spcPct val="80000"/>
              </a:lnSpc>
              <a:spcBef>
                <a:spcPts val="0"/>
              </a:spcBef>
              <a:spcAft>
                <a:spcPts val="0"/>
              </a:spcAft>
              <a:buSzPts val="688"/>
              <a:buNone/>
            </a:pPr>
            <a:r>
              <a:rPr lang="en" sz="2012"/>
              <a:t>Presented By: Aarsh Ashir</a:t>
            </a:r>
            <a:endParaRPr sz="2012"/>
          </a:p>
          <a:p>
            <a:pPr marL="0" lvl="0" indent="0" algn="ctr" rtl="0">
              <a:lnSpc>
                <a:spcPct val="80000"/>
              </a:lnSpc>
              <a:spcBef>
                <a:spcPts val="0"/>
              </a:spcBef>
              <a:spcAft>
                <a:spcPts val="0"/>
              </a:spcAft>
              <a:buSzPts val="688"/>
              <a:buNone/>
            </a:pPr>
            <a:r>
              <a:rPr lang="en" sz="2012"/>
              <a:t>EN 585.729.81</a:t>
            </a:r>
            <a:endParaRPr sz="2012"/>
          </a:p>
          <a:p>
            <a:pPr marL="0" lvl="0" indent="0" algn="ctr" rtl="0">
              <a:lnSpc>
                <a:spcPct val="80000"/>
              </a:lnSpc>
              <a:spcBef>
                <a:spcPts val="0"/>
              </a:spcBef>
              <a:spcAft>
                <a:spcPts val="0"/>
              </a:spcAft>
              <a:buSzPts val="688"/>
              <a:buNone/>
            </a:pPr>
            <a:r>
              <a:rPr lang="en" sz="2012"/>
              <a:t>06 December 2022</a:t>
            </a:r>
            <a:endParaRPr sz="2012"/>
          </a:p>
        </p:txBody>
      </p:sp>
      <p:pic>
        <p:nvPicPr>
          <p:cNvPr id="2" name="Recorded Sound">
            <a:hlinkClick r:id="" action="ppaction://media"/>
            <a:extLst>
              <a:ext uri="{FF2B5EF4-FFF2-40B4-BE49-F238E27FC236}">
                <a16:creationId xmlns:a16="http://schemas.microsoft.com/office/drawing/2014/main" id="{5D8D55C7-4A20-40D9-94E1-5BC85601C2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1700" y="30217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19" name="Google Shape;119;p22"/>
          <p:cNvSpPr txBox="1">
            <a:spLocks noGrp="1"/>
          </p:cNvSpPr>
          <p:nvPr>
            <p:ph type="body" idx="1"/>
          </p:nvPr>
        </p:nvSpPr>
        <p:spPr>
          <a:xfrm>
            <a:off x="311700" y="1055075"/>
            <a:ext cx="8520600" cy="3340200"/>
          </a:xfrm>
          <a:prstGeom prst="rect">
            <a:avLst/>
          </a:prstGeom>
        </p:spPr>
        <p:txBody>
          <a:bodyPr spcFirstLastPara="1" wrap="square" lIns="91425" tIns="91425" rIns="91425" bIns="91425" anchor="t" anchorCtr="0">
            <a:noAutofit/>
          </a:bodyPr>
          <a:lstStyle/>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[14] “The Kidney Project Successfully Tests a Prototype Bioartificial Kidney.” </a:t>
            </a:r>
            <a:r>
              <a:rPr lang="en" sz="1220" i="1">
                <a:solidFill>
                  <a:srgbClr val="000000"/>
                </a:solidFill>
                <a:latin typeface="Times New Roman"/>
                <a:ea typeface="Times New Roman"/>
                <a:cs typeface="Times New Roman"/>
                <a:sym typeface="Times New Roman"/>
              </a:rPr>
              <a:t>UCSF School of </a:t>
            </a:r>
            <a:endParaRPr sz="1220" i="1">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i="1">
                <a:solidFill>
                  <a:srgbClr val="000000"/>
                </a:solidFill>
                <a:latin typeface="Times New Roman"/>
                <a:ea typeface="Times New Roman"/>
                <a:cs typeface="Times New Roman"/>
                <a:sym typeface="Times New Roman"/>
              </a:rPr>
              <a:t>Pharmacy</a:t>
            </a:r>
            <a:r>
              <a:rPr lang="en" sz="1220">
                <a:solidFill>
                  <a:srgbClr val="000000"/>
                </a:solidFill>
                <a:latin typeface="Times New Roman"/>
                <a:ea typeface="Times New Roman"/>
                <a:cs typeface="Times New Roman"/>
                <a:sym typeface="Times New Roman"/>
              </a:rPr>
              <a:t>, 13 Jan. 2022, pharmacy.ucsf.edu/news/2021/09/kidney-project-successfully-tests-prototype-bioartificial-kidney. </a:t>
            </a:r>
            <a:endParaRPr sz="1220">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[15] “Bioartificial Kidney Aims to Mimic Natural Kidney Function With $1.” </a:t>
            </a:r>
            <a:r>
              <a:rPr lang="en" sz="1220" i="1">
                <a:solidFill>
                  <a:srgbClr val="000000"/>
                </a:solidFill>
                <a:latin typeface="Times New Roman"/>
                <a:ea typeface="Times New Roman"/>
                <a:cs typeface="Times New Roman"/>
                <a:sym typeface="Times New Roman"/>
              </a:rPr>
              <a:t>UCSF School of Pharmacy</a:t>
            </a:r>
            <a:r>
              <a:rPr lang="en" sz="1220">
                <a:solidFill>
                  <a:srgbClr val="000000"/>
                </a:solidFill>
                <a:latin typeface="Times New Roman"/>
                <a:ea typeface="Times New Roman"/>
                <a:cs typeface="Times New Roman"/>
                <a:sym typeface="Times New Roman"/>
              </a:rPr>
              <a:t>, 13 Jan. 2022, pharmacy.ucsf.edu/news/2020/10/bioartificial-kidney-aims-mimic-natural-kidney-function-1-million-grant-john-marcia. </a:t>
            </a:r>
            <a:endParaRPr sz="1220">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[16] “Implantable Bioartificial Kidney Achieves Preclinical Milestone.” </a:t>
            </a:r>
            <a:r>
              <a:rPr lang="en" sz="1220" i="1">
                <a:solidFill>
                  <a:srgbClr val="000000"/>
                </a:solidFill>
                <a:latin typeface="Times New Roman"/>
                <a:ea typeface="Times New Roman"/>
                <a:cs typeface="Times New Roman"/>
                <a:sym typeface="Times New Roman"/>
              </a:rPr>
              <a:t>UCSF School of Pharmacy</a:t>
            </a:r>
            <a:r>
              <a:rPr lang="en" sz="1220">
                <a:solidFill>
                  <a:srgbClr val="000000"/>
                </a:solidFill>
                <a:latin typeface="Times New Roman"/>
                <a:ea typeface="Times New Roman"/>
                <a:cs typeface="Times New Roman"/>
                <a:sym typeface="Times New Roman"/>
              </a:rPr>
              <a:t>, 13 Jan. 2022, pharmacy.ucsf.edu/news/2019/11/implantable-bioartificial-kidney-achieves-preclinical-milestone. </a:t>
            </a:r>
            <a:endParaRPr sz="1220">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[17] Nesbitt, Hal. “American Society of Nephrology | Kidney Week - Abstract Details (2019).” </a:t>
            </a:r>
            <a:r>
              <a:rPr lang="en" sz="1220" i="1">
                <a:solidFill>
                  <a:srgbClr val="000000"/>
                </a:solidFill>
                <a:latin typeface="Times New Roman"/>
                <a:ea typeface="Times New Roman"/>
                <a:cs typeface="Times New Roman"/>
                <a:sym typeface="Times New Roman"/>
              </a:rPr>
              <a:t>ASN Mobile</a:t>
            </a:r>
            <a:r>
              <a:rPr lang="en" sz="1220">
                <a:solidFill>
                  <a:srgbClr val="000000"/>
                </a:solidFill>
                <a:latin typeface="Times New Roman"/>
                <a:ea typeface="Times New Roman"/>
                <a:cs typeface="Times New Roman"/>
                <a:sym typeface="Times New Roman"/>
              </a:rPr>
              <a:t>, </a:t>
            </a:r>
            <a:r>
              <a:rPr lang="en" sz="1220" u="sng">
                <a:solidFill>
                  <a:srgbClr val="1155CC"/>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www.asn-online.org/education/kidneyweek/2019/program-abstract.aspx?controlId=3232240</a:t>
            </a:r>
            <a:r>
              <a:rPr lang="en" sz="1220">
                <a:solidFill>
                  <a:srgbClr val="000000"/>
                </a:solidFill>
                <a:latin typeface="Times New Roman"/>
                <a:ea typeface="Times New Roman"/>
                <a:cs typeface="Times New Roman"/>
                <a:sym typeface="Times New Roman"/>
              </a:rPr>
              <a:t>. </a:t>
            </a:r>
            <a:endParaRPr sz="1220">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[18] “Frequently Asked Questions by Patients Â·.” </a:t>
            </a:r>
            <a:r>
              <a:rPr lang="en" sz="1220" i="1">
                <a:solidFill>
                  <a:srgbClr val="000000"/>
                </a:solidFill>
                <a:latin typeface="Times New Roman"/>
                <a:ea typeface="Times New Roman"/>
                <a:cs typeface="Times New Roman"/>
                <a:sym typeface="Times New Roman"/>
              </a:rPr>
              <a:t>The Kidney Project</a:t>
            </a:r>
            <a:r>
              <a:rPr lang="en" sz="1220">
                <a:solidFill>
                  <a:srgbClr val="000000"/>
                </a:solidFill>
                <a:latin typeface="Times New Roman"/>
                <a:ea typeface="Times New Roman"/>
                <a:cs typeface="Times New Roman"/>
                <a:sym typeface="Times New Roman"/>
              </a:rPr>
              <a:t>, pharm.ucsf.edu/kidney/device/faq. </a:t>
            </a:r>
            <a:endParaRPr sz="1220">
              <a:solidFill>
                <a:srgbClr val="000000"/>
              </a:solidFill>
              <a:latin typeface="Times New Roman"/>
              <a:ea typeface="Times New Roman"/>
              <a:cs typeface="Times New Roman"/>
              <a:sym typeface="Times New Roman"/>
            </a:endParaRPr>
          </a:p>
          <a:p>
            <a:pPr marL="0" lvl="0" indent="0" algn="l" rtl="0">
              <a:lnSpc>
                <a:spcPct val="180000"/>
              </a:lnSpc>
              <a:spcBef>
                <a:spcPts val="0"/>
              </a:spcBef>
              <a:spcAft>
                <a:spcPts val="0"/>
              </a:spcAft>
              <a:buSzPts val="935"/>
              <a:buNone/>
            </a:pPr>
            <a:r>
              <a:rPr lang="en" sz="1220">
                <a:solidFill>
                  <a:srgbClr val="000000"/>
                </a:solidFill>
                <a:latin typeface="Times New Roman"/>
                <a:ea typeface="Times New Roman"/>
                <a:cs typeface="Times New Roman"/>
                <a:sym typeface="Times New Roman"/>
              </a:rPr>
              <a:t>[19] “The Kidney Project Wins KidneyX Award to Enable Simpler, Safer.” </a:t>
            </a:r>
            <a:r>
              <a:rPr lang="en" sz="1220" i="1">
                <a:solidFill>
                  <a:srgbClr val="000000"/>
                </a:solidFill>
                <a:latin typeface="Times New Roman"/>
                <a:ea typeface="Times New Roman"/>
                <a:cs typeface="Times New Roman"/>
                <a:sym typeface="Times New Roman"/>
              </a:rPr>
              <a:t>UCSF School of Pharmacy</a:t>
            </a:r>
            <a:r>
              <a:rPr lang="en" sz="1220">
                <a:solidFill>
                  <a:srgbClr val="000000"/>
                </a:solidFill>
                <a:latin typeface="Times New Roman"/>
                <a:ea typeface="Times New Roman"/>
                <a:cs typeface="Times New Roman"/>
                <a:sym typeface="Times New Roman"/>
              </a:rPr>
              <a:t>, 13 Jan. 2022, pharmacy.ucsf.edu/news/2020/07/kidney-project-wins-kidneyx-award-enable-simpler-safer-home-dialysis. </a:t>
            </a:r>
            <a:endParaRPr sz="1729"/>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 </a:t>
            </a:r>
            <a:endParaRPr/>
          </a:p>
        </p:txBody>
      </p:sp>
      <p:sp>
        <p:nvSpPr>
          <p:cNvPr id="125" name="Google Shape;125;p2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rgbClr val="000000"/>
                </a:solidFill>
                <a:latin typeface="Times New Roman"/>
                <a:ea typeface="Times New Roman"/>
                <a:cs typeface="Times New Roman"/>
                <a:sym typeface="Times New Roman"/>
              </a:rPr>
              <a:t>[20] </a:t>
            </a:r>
            <a:r>
              <a:rPr lang="en" sz="1200" i="1">
                <a:solidFill>
                  <a:srgbClr val="000000"/>
                </a:solidFill>
                <a:latin typeface="Times New Roman"/>
                <a:ea typeface="Times New Roman"/>
                <a:cs typeface="Times New Roman"/>
                <a:sym typeface="Times New Roman"/>
              </a:rPr>
              <a:t>Kidney Disease Clipart - Clip Art Library</a:t>
            </a:r>
            <a:r>
              <a:rPr lang="en" sz="1200">
                <a:solidFill>
                  <a:srgbClr val="000000"/>
                </a:solidFill>
                <a:latin typeface="Times New Roman"/>
                <a:ea typeface="Times New Roman"/>
                <a:cs typeface="Times New Roman"/>
                <a:sym typeface="Times New Roman"/>
              </a:rPr>
              <a:t>. clipart-library.com/clipart/1023257.htm.</a:t>
            </a:r>
            <a:endParaRPr sz="120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r>
              <a:rPr lang="en" sz="1200">
                <a:solidFill>
                  <a:srgbClr val="000000"/>
                </a:solidFill>
                <a:latin typeface="Times New Roman"/>
                <a:ea typeface="Times New Roman"/>
                <a:cs typeface="Times New Roman"/>
                <a:sym typeface="Times New Roman"/>
              </a:rPr>
              <a:t>[21] Kindy, David. “This Bioartificial Organ Could One Day Save 'Millions' Living With Kidney Disorders.” </a:t>
            </a:r>
            <a:r>
              <a:rPr lang="en" sz="1200" i="1">
                <a:solidFill>
                  <a:srgbClr val="000000"/>
                </a:solidFill>
                <a:latin typeface="Times New Roman"/>
                <a:ea typeface="Times New Roman"/>
                <a:cs typeface="Times New Roman"/>
                <a:sym typeface="Times New Roman"/>
              </a:rPr>
              <a:t>Smithsonian Magazine</a:t>
            </a:r>
            <a:r>
              <a:rPr lang="en" sz="1200">
                <a:solidFill>
                  <a:srgbClr val="000000"/>
                </a:solidFill>
                <a:latin typeface="Times New Roman"/>
                <a:ea typeface="Times New Roman"/>
                <a:cs typeface="Times New Roman"/>
                <a:sym typeface="Times New Roman"/>
              </a:rPr>
              <a:t>, 21 Sept. 2021, </a:t>
            </a:r>
            <a:r>
              <a:rPr lang="en" sz="1200" u="sng">
                <a:solidFill>
                  <a:srgbClr val="00000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www.smithsonianmag.com/smart-news/this-bioartificial-organ-could-one-day-save-millions-suffering-kidney-disorders-180978721</a:t>
            </a:r>
            <a:r>
              <a:rPr lang="en" sz="1200">
                <a:solidFill>
                  <a:srgbClr val="000000"/>
                </a:solidFill>
                <a:latin typeface="Times New Roman"/>
                <a:ea typeface="Times New Roman"/>
                <a:cs typeface="Times New Roman"/>
                <a:sym typeface="Times New Roman"/>
              </a:rPr>
              <a:t>. </a:t>
            </a:r>
            <a:endParaRPr sz="120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endParaRPr sz="1200">
              <a:solidFill>
                <a:srgbClr val="000000"/>
              </a:solidFill>
              <a:latin typeface="Times New Roman"/>
              <a:ea typeface="Times New Roman"/>
              <a:cs typeface="Times New Roman"/>
              <a:sym typeface="Times New Roman"/>
            </a:endParaRPr>
          </a:p>
          <a:p>
            <a:pPr marL="0" lvl="0" indent="0" algn="l" rtl="0">
              <a:spcBef>
                <a:spcPts val="1200"/>
              </a:spcBef>
              <a:spcAft>
                <a:spcPts val="1200"/>
              </a:spcAft>
              <a:buNone/>
            </a:pPr>
            <a:endParaRPr sz="1200">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308950"/>
            <a:ext cx="2898712"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Problem Statement</a:t>
            </a:r>
            <a:endParaRPr dirty="0"/>
          </a:p>
        </p:txBody>
      </p:sp>
      <p:sp>
        <p:nvSpPr>
          <p:cNvPr id="63" name="Google Shape;63;p14"/>
          <p:cNvSpPr txBox="1">
            <a:spLocks noGrp="1"/>
          </p:cNvSpPr>
          <p:nvPr>
            <p:ph type="body" idx="1"/>
          </p:nvPr>
        </p:nvSpPr>
        <p:spPr>
          <a:xfrm>
            <a:off x="311700" y="1093850"/>
            <a:ext cx="6697200" cy="3340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SzPts val="770"/>
              <a:buNone/>
            </a:pPr>
            <a:r>
              <a:rPr lang="en" sz="1590" b="1" dirty="0">
                <a:solidFill>
                  <a:srgbClr val="000000"/>
                </a:solidFill>
              </a:rPr>
              <a:t>Kidney failure is a major concern in today’s society. </a:t>
            </a:r>
            <a:endParaRPr sz="1590" b="1" dirty="0">
              <a:solidFill>
                <a:srgbClr val="000000"/>
              </a:solidFill>
            </a:endParaRPr>
          </a:p>
          <a:p>
            <a:pPr marL="0" lvl="0" indent="0" algn="l" rtl="0">
              <a:lnSpc>
                <a:spcPct val="200000"/>
              </a:lnSpc>
              <a:spcBef>
                <a:spcPts val="0"/>
              </a:spcBef>
              <a:spcAft>
                <a:spcPts val="0"/>
              </a:spcAft>
              <a:buSzPts val="770"/>
              <a:buNone/>
            </a:pPr>
            <a:r>
              <a:rPr lang="en" sz="1590" b="1" dirty="0">
                <a:solidFill>
                  <a:srgbClr val="000000"/>
                </a:solidFill>
              </a:rPr>
              <a:t>Common current treatments: </a:t>
            </a:r>
            <a:endParaRPr sz="1590" b="1" dirty="0">
              <a:solidFill>
                <a:srgbClr val="000000"/>
              </a:solidFill>
            </a:endParaRPr>
          </a:p>
          <a:p>
            <a:pPr marL="457200" lvl="0" indent="-329565" algn="l" rtl="0">
              <a:lnSpc>
                <a:spcPct val="200000"/>
              </a:lnSpc>
              <a:spcBef>
                <a:spcPts val="0"/>
              </a:spcBef>
              <a:spcAft>
                <a:spcPts val="0"/>
              </a:spcAft>
              <a:buClr>
                <a:srgbClr val="000000"/>
              </a:buClr>
              <a:buSzPts val="1590"/>
              <a:buChar char="●"/>
            </a:pPr>
            <a:r>
              <a:rPr lang="en" sz="1590" b="1" dirty="0">
                <a:solidFill>
                  <a:srgbClr val="000000"/>
                </a:solidFill>
              </a:rPr>
              <a:t>Oral medicinal treatment</a:t>
            </a:r>
            <a:endParaRPr sz="1590" b="1" dirty="0">
              <a:solidFill>
                <a:srgbClr val="000000"/>
              </a:solidFill>
            </a:endParaRPr>
          </a:p>
          <a:p>
            <a:pPr marL="457200" lvl="0" indent="-329565" algn="l" rtl="0">
              <a:lnSpc>
                <a:spcPct val="200000"/>
              </a:lnSpc>
              <a:spcBef>
                <a:spcPts val="0"/>
              </a:spcBef>
              <a:spcAft>
                <a:spcPts val="0"/>
              </a:spcAft>
              <a:buClr>
                <a:srgbClr val="000000"/>
              </a:buClr>
              <a:buSzPts val="1590"/>
              <a:buChar char="●"/>
            </a:pPr>
            <a:r>
              <a:rPr lang="en" sz="1590" b="1" dirty="0">
                <a:solidFill>
                  <a:srgbClr val="000000"/>
                </a:solidFill>
              </a:rPr>
              <a:t>Dialysis </a:t>
            </a:r>
            <a:endParaRPr sz="1590" b="1" dirty="0">
              <a:solidFill>
                <a:srgbClr val="000000"/>
              </a:solidFill>
            </a:endParaRPr>
          </a:p>
          <a:p>
            <a:pPr marL="457200" lvl="0" indent="-329565" algn="l" rtl="0">
              <a:lnSpc>
                <a:spcPct val="200000"/>
              </a:lnSpc>
              <a:spcBef>
                <a:spcPts val="0"/>
              </a:spcBef>
              <a:spcAft>
                <a:spcPts val="0"/>
              </a:spcAft>
              <a:buClr>
                <a:srgbClr val="000000"/>
              </a:buClr>
              <a:buSzPts val="1590"/>
              <a:buChar char="●"/>
            </a:pPr>
            <a:r>
              <a:rPr lang="en" sz="1590" b="1" dirty="0">
                <a:solidFill>
                  <a:srgbClr val="000000"/>
                </a:solidFill>
              </a:rPr>
              <a:t>Organ Transplant </a:t>
            </a:r>
            <a:endParaRPr sz="1590" b="1" dirty="0">
              <a:solidFill>
                <a:srgbClr val="000000"/>
              </a:solidFill>
            </a:endParaRPr>
          </a:p>
          <a:p>
            <a:pPr marL="0" lvl="0" indent="0" algn="l" rtl="0">
              <a:lnSpc>
                <a:spcPct val="200000"/>
              </a:lnSpc>
              <a:spcBef>
                <a:spcPts val="0"/>
              </a:spcBef>
              <a:spcAft>
                <a:spcPts val="0"/>
              </a:spcAft>
              <a:buSzPts val="770"/>
              <a:buNone/>
            </a:pPr>
            <a:r>
              <a:rPr lang="en" sz="1590" b="1" dirty="0">
                <a:solidFill>
                  <a:srgbClr val="000000"/>
                </a:solidFill>
              </a:rPr>
              <a:t>About 1% of the Medicare population suffers from kidney failure</a:t>
            </a:r>
            <a:endParaRPr sz="1590" b="1" dirty="0">
              <a:solidFill>
                <a:srgbClr val="000000"/>
              </a:solidFill>
            </a:endParaRPr>
          </a:p>
          <a:p>
            <a:pPr marL="0" lvl="0" indent="0" algn="l" rtl="0">
              <a:lnSpc>
                <a:spcPct val="200000"/>
              </a:lnSpc>
              <a:spcBef>
                <a:spcPts val="0"/>
              </a:spcBef>
              <a:spcAft>
                <a:spcPts val="0"/>
              </a:spcAft>
              <a:buSzPts val="770"/>
              <a:buNone/>
            </a:pPr>
            <a:r>
              <a:rPr lang="en" sz="1590" b="1" dirty="0">
                <a:solidFill>
                  <a:srgbClr val="000000"/>
                </a:solidFill>
              </a:rPr>
              <a:t>Cost makes up about 6% of the Medicare budget</a:t>
            </a:r>
            <a:endParaRPr sz="1590" b="1" dirty="0">
              <a:solidFill>
                <a:srgbClr val="000000"/>
              </a:solidFill>
            </a:endParaRPr>
          </a:p>
          <a:p>
            <a:pPr marL="0" lvl="0" indent="0" algn="l" rtl="0">
              <a:lnSpc>
                <a:spcPct val="200000"/>
              </a:lnSpc>
              <a:spcBef>
                <a:spcPts val="0"/>
              </a:spcBef>
              <a:spcAft>
                <a:spcPts val="0"/>
              </a:spcAft>
              <a:buSzPts val="770"/>
              <a:buNone/>
            </a:pPr>
            <a:endParaRPr sz="1590" b="1" dirty="0">
              <a:solidFill>
                <a:srgbClr val="000000"/>
              </a:solidFill>
            </a:endParaRPr>
          </a:p>
        </p:txBody>
      </p:sp>
      <p:pic>
        <p:nvPicPr>
          <p:cNvPr id="64" name="Google Shape;64;p14"/>
          <p:cNvPicPr preferRelativeResize="0"/>
          <p:nvPr/>
        </p:nvPicPr>
        <p:blipFill>
          <a:blip r:embed="rId5">
            <a:alphaModFix/>
          </a:blip>
          <a:stretch>
            <a:fillRect/>
          </a:stretch>
        </p:blipFill>
        <p:spPr>
          <a:xfrm>
            <a:off x="7230850" y="1854522"/>
            <a:ext cx="1387150" cy="1818850"/>
          </a:xfrm>
          <a:prstGeom prst="rect">
            <a:avLst/>
          </a:prstGeom>
          <a:noFill/>
          <a:ln>
            <a:noFill/>
          </a:ln>
        </p:spPr>
      </p:pic>
      <p:sp>
        <p:nvSpPr>
          <p:cNvPr id="65" name="Google Shape;65;p14"/>
          <p:cNvSpPr txBox="1"/>
          <p:nvPr/>
        </p:nvSpPr>
        <p:spPr>
          <a:xfrm>
            <a:off x="6743025" y="3913550"/>
            <a:ext cx="2362800" cy="37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Source Code Pro"/>
                <a:ea typeface="Source Code Pro"/>
                <a:cs typeface="Source Code Pro"/>
                <a:sym typeface="Source Code Pro"/>
              </a:rPr>
              <a:t>Figure 1: Kidney Disease </a:t>
            </a:r>
            <a:endParaRPr sz="1000">
              <a:latin typeface="Source Code Pro"/>
              <a:ea typeface="Source Code Pro"/>
              <a:cs typeface="Source Code Pro"/>
              <a:sym typeface="Source Code Pro"/>
            </a:endParaRPr>
          </a:p>
          <a:p>
            <a:pPr marL="0" lvl="0" indent="0" algn="ctr" rtl="0">
              <a:spcBef>
                <a:spcPts val="0"/>
              </a:spcBef>
              <a:spcAft>
                <a:spcPts val="0"/>
              </a:spcAft>
              <a:buNone/>
            </a:pPr>
            <a:r>
              <a:rPr lang="en" sz="1000">
                <a:latin typeface="Source Code Pro"/>
                <a:ea typeface="Source Code Pro"/>
                <a:cs typeface="Source Code Pro"/>
                <a:sym typeface="Source Code Pro"/>
              </a:rPr>
              <a:t>Image taken from [20]</a:t>
            </a:r>
            <a:endParaRPr sz="1000">
              <a:latin typeface="Source Code Pro"/>
              <a:ea typeface="Source Code Pro"/>
              <a:cs typeface="Source Code Pro"/>
              <a:sym typeface="Source Code Pro"/>
            </a:endParaRPr>
          </a:p>
        </p:txBody>
      </p:sp>
      <p:pic>
        <p:nvPicPr>
          <p:cNvPr id="3" name="Recorded Sound">
            <a:hlinkClick r:id="" action="ppaction://media"/>
            <a:extLst>
              <a:ext uri="{FF2B5EF4-FFF2-40B4-BE49-F238E27FC236}">
                <a16:creationId xmlns:a16="http://schemas.microsoft.com/office/drawing/2014/main" id="{4153BB64-71B8-4397-A6F1-EB7453C6A4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355500" y="39188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292850"/>
            <a:ext cx="4413812"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Solution - The Kidney Project</a:t>
            </a:r>
            <a:endParaRPr dirty="0"/>
          </a:p>
        </p:txBody>
      </p:sp>
      <p:sp>
        <p:nvSpPr>
          <p:cNvPr id="71" name="Google Shape;71;p15"/>
          <p:cNvSpPr txBox="1">
            <a:spLocks noGrp="1"/>
          </p:cNvSpPr>
          <p:nvPr>
            <p:ph type="body" idx="1"/>
          </p:nvPr>
        </p:nvSpPr>
        <p:spPr>
          <a:xfrm>
            <a:off x="311700" y="1228675"/>
            <a:ext cx="5400300" cy="3384000"/>
          </a:xfrm>
          <a:prstGeom prst="rect">
            <a:avLst/>
          </a:prstGeom>
        </p:spPr>
        <p:txBody>
          <a:bodyPr spcFirstLastPara="1" wrap="square" lIns="91425" tIns="91425" rIns="91425" bIns="91425" anchor="t" anchorCtr="0">
            <a:normAutofit fontScale="85000" lnSpcReduction="10000"/>
          </a:bodyPr>
          <a:lstStyle/>
          <a:p>
            <a:pPr marL="457200" lvl="0" indent="-325755" algn="l" rtl="0">
              <a:lnSpc>
                <a:spcPct val="200000"/>
              </a:lnSpc>
              <a:spcBef>
                <a:spcPts val="0"/>
              </a:spcBef>
              <a:spcAft>
                <a:spcPts val="0"/>
              </a:spcAft>
              <a:buClr>
                <a:srgbClr val="000000"/>
              </a:buClr>
              <a:buSzPct val="100000"/>
              <a:buChar char="●"/>
            </a:pPr>
            <a:r>
              <a:rPr lang="en" b="1" dirty="0">
                <a:solidFill>
                  <a:srgbClr val="000000"/>
                </a:solidFill>
              </a:rPr>
              <a:t>University of California, San Francisco research team</a:t>
            </a:r>
            <a:endParaRPr b="1" dirty="0">
              <a:solidFill>
                <a:srgbClr val="000000"/>
              </a:solidFill>
            </a:endParaRPr>
          </a:p>
          <a:p>
            <a:pPr marL="914400" lvl="1" indent="-320357" algn="l" rtl="0">
              <a:lnSpc>
                <a:spcPct val="200000"/>
              </a:lnSpc>
              <a:spcBef>
                <a:spcPts val="0"/>
              </a:spcBef>
              <a:spcAft>
                <a:spcPts val="0"/>
              </a:spcAft>
              <a:buClr>
                <a:srgbClr val="000000"/>
              </a:buClr>
              <a:buSzPct val="100000"/>
              <a:buChar char="○"/>
            </a:pPr>
            <a:r>
              <a:rPr lang="en" sz="1700" b="1" dirty="0">
                <a:solidFill>
                  <a:srgbClr val="000000"/>
                </a:solidFill>
              </a:rPr>
              <a:t>Led by Shuvo Roy and William Fissell  </a:t>
            </a:r>
            <a:endParaRPr sz="1700" b="1" dirty="0">
              <a:solidFill>
                <a:srgbClr val="000000"/>
              </a:solidFill>
            </a:endParaRPr>
          </a:p>
          <a:p>
            <a:pPr marL="457200" lvl="0" indent="-325755" algn="l" rtl="0">
              <a:lnSpc>
                <a:spcPct val="200000"/>
              </a:lnSpc>
              <a:spcBef>
                <a:spcPts val="0"/>
              </a:spcBef>
              <a:spcAft>
                <a:spcPts val="0"/>
              </a:spcAft>
              <a:buClr>
                <a:srgbClr val="000000"/>
              </a:buClr>
              <a:buSzPct val="100000"/>
              <a:buChar char="●"/>
            </a:pPr>
            <a:r>
              <a:rPr lang="en" b="1" dirty="0">
                <a:solidFill>
                  <a:srgbClr val="000000"/>
                </a:solidFill>
              </a:rPr>
              <a:t>Small, surgically implantable bioartificial kidney </a:t>
            </a:r>
            <a:endParaRPr b="1" dirty="0">
              <a:solidFill>
                <a:srgbClr val="000000"/>
              </a:solidFill>
            </a:endParaRPr>
          </a:p>
          <a:p>
            <a:pPr marL="457200" lvl="0" indent="-325755" algn="l" rtl="0">
              <a:lnSpc>
                <a:spcPct val="200000"/>
              </a:lnSpc>
              <a:spcBef>
                <a:spcPts val="0"/>
              </a:spcBef>
              <a:spcAft>
                <a:spcPts val="0"/>
              </a:spcAft>
              <a:buClr>
                <a:srgbClr val="000000"/>
              </a:buClr>
              <a:buSzPct val="100000"/>
              <a:buChar char="●"/>
            </a:pPr>
            <a:r>
              <a:rPr lang="en" b="1" dirty="0">
                <a:solidFill>
                  <a:srgbClr val="000000"/>
                </a:solidFill>
              </a:rPr>
              <a:t>Animal &amp; in vivo testing, with potential for clinical trials </a:t>
            </a:r>
            <a:endParaRPr b="1" dirty="0">
              <a:solidFill>
                <a:srgbClr val="000000"/>
              </a:solidFill>
            </a:endParaRPr>
          </a:p>
        </p:txBody>
      </p:sp>
      <p:pic>
        <p:nvPicPr>
          <p:cNvPr id="72" name="Google Shape;72;p15"/>
          <p:cNvPicPr preferRelativeResize="0"/>
          <p:nvPr/>
        </p:nvPicPr>
        <p:blipFill rotWithShape="1">
          <a:blip r:embed="rId5">
            <a:alphaModFix/>
          </a:blip>
          <a:srcRect l="19362" r="22857"/>
          <a:stretch/>
        </p:blipFill>
        <p:spPr>
          <a:xfrm>
            <a:off x="5925100" y="1388375"/>
            <a:ext cx="2907200" cy="2830300"/>
          </a:xfrm>
          <a:prstGeom prst="rect">
            <a:avLst/>
          </a:prstGeom>
          <a:noFill/>
          <a:ln>
            <a:noFill/>
          </a:ln>
        </p:spPr>
      </p:pic>
      <p:sp>
        <p:nvSpPr>
          <p:cNvPr id="73" name="Google Shape;73;p15"/>
          <p:cNvSpPr txBox="1"/>
          <p:nvPr/>
        </p:nvSpPr>
        <p:spPr>
          <a:xfrm>
            <a:off x="5878700" y="4351500"/>
            <a:ext cx="3000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Source Code Pro"/>
                <a:ea typeface="Source Code Pro"/>
                <a:cs typeface="Source Code Pro"/>
                <a:sym typeface="Source Code Pro"/>
              </a:rPr>
              <a:t>Figure 2: The Kidney Project </a:t>
            </a:r>
            <a:endParaRPr sz="1000">
              <a:latin typeface="Source Code Pro"/>
              <a:ea typeface="Source Code Pro"/>
              <a:cs typeface="Source Code Pro"/>
              <a:sym typeface="Source Code Pro"/>
            </a:endParaRPr>
          </a:p>
          <a:p>
            <a:pPr marL="0" lvl="0" indent="0" algn="ctr" rtl="0">
              <a:spcBef>
                <a:spcPts val="0"/>
              </a:spcBef>
              <a:spcAft>
                <a:spcPts val="0"/>
              </a:spcAft>
              <a:buNone/>
            </a:pPr>
            <a:r>
              <a:rPr lang="en" sz="1000">
                <a:latin typeface="Source Code Pro"/>
                <a:ea typeface="Source Code Pro"/>
                <a:cs typeface="Source Code Pro"/>
                <a:sym typeface="Source Code Pro"/>
              </a:rPr>
              <a:t>Image taken from [21]</a:t>
            </a:r>
            <a:endParaRPr sz="1000">
              <a:latin typeface="Source Code Pro"/>
              <a:ea typeface="Source Code Pro"/>
              <a:cs typeface="Source Code Pro"/>
              <a:sym typeface="Source Code Pro"/>
            </a:endParaRPr>
          </a:p>
        </p:txBody>
      </p:sp>
      <p:pic>
        <p:nvPicPr>
          <p:cNvPr id="2" name="Recorded Sound">
            <a:hlinkClick r:id="" action="ppaction://media"/>
            <a:extLst>
              <a:ext uri="{FF2B5EF4-FFF2-40B4-BE49-F238E27FC236}">
                <a16:creationId xmlns:a16="http://schemas.microsoft.com/office/drawing/2014/main" id="{24E656EC-6F6C-45B4-80A8-2F3FA0513C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814505" y="3885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2515269" y="54205"/>
            <a:ext cx="4113462" cy="8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4280" dirty="0"/>
              <a:t>Solution Landscape</a:t>
            </a:r>
            <a:endParaRPr sz="4280" dirty="0"/>
          </a:p>
        </p:txBody>
      </p:sp>
      <p:graphicFrame>
        <p:nvGraphicFramePr>
          <p:cNvPr id="79" name="Google Shape;79;p16"/>
          <p:cNvGraphicFramePr/>
          <p:nvPr/>
        </p:nvGraphicFramePr>
        <p:xfrm>
          <a:off x="263800" y="855205"/>
          <a:ext cx="8616400" cy="4068900"/>
        </p:xfrm>
        <a:graphic>
          <a:graphicData uri="http://schemas.openxmlformats.org/drawingml/2006/table">
            <a:tbl>
              <a:tblPr>
                <a:noFill/>
                <a:tableStyleId>{C08E490B-F5F9-4589-B7D4-07932E064FA4}</a:tableStyleId>
              </a:tblPr>
              <a:tblGrid>
                <a:gridCol w="1056000">
                  <a:extLst>
                    <a:ext uri="{9D8B030D-6E8A-4147-A177-3AD203B41FA5}">
                      <a16:colId xmlns:a16="http://schemas.microsoft.com/office/drawing/2014/main" val="20000"/>
                    </a:ext>
                  </a:extLst>
                </a:gridCol>
                <a:gridCol w="1964150">
                  <a:extLst>
                    <a:ext uri="{9D8B030D-6E8A-4147-A177-3AD203B41FA5}">
                      <a16:colId xmlns:a16="http://schemas.microsoft.com/office/drawing/2014/main" val="20001"/>
                    </a:ext>
                  </a:extLst>
                </a:gridCol>
                <a:gridCol w="3046800">
                  <a:extLst>
                    <a:ext uri="{9D8B030D-6E8A-4147-A177-3AD203B41FA5}">
                      <a16:colId xmlns:a16="http://schemas.microsoft.com/office/drawing/2014/main" val="20002"/>
                    </a:ext>
                  </a:extLst>
                </a:gridCol>
                <a:gridCol w="2549450">
                  <a:extLst>
                    <a:ext uri="{9D8B030D-6E8A-4147-A177-3AD203B41FA5}">
                      <a16:colId xmlns:a16="http://schemas.microsoft.com/office/drawing/2014/main" val="20003"/>
                    </a:ext>
                  </a:extLst>
                </a:gridCol>
              </a:tblGrid>
              <a:tr h="334375">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Treatment</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Description</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Advantages</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Disadvantages </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extLst>
                  <a:ext uri="{0D108BD9-81ED-4DB2-BD59-A6C34878D82A}">
                    <a16:rowId xmlns:a16="http://schemas.microsoft.com/office/drawing/2014/main" val="10000"/>
                  </a:ext>
                </a:extLst>
              </a:tr>
              <a:tr h="396300">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1</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Synthetic hemofiltration devices and renal tubule cell therapy device</a:t>
                      </a:r>
                      <a:endParaRPr b="1">
                        <a:highlight>
                          <a:srgbClr val="FFFFFF"/>
                        </a:highlight>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Helps replace filtration, transport, metabolic, and endocrinologic functions in uremic dogs</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Clinical applications to be determined</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47750">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2</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Bioartificial renal tubule assist devices (RAD) </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Improved differentiated transport which improved metabolic and endocrinological functions of kidney</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Transport functions were not as efficient </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47750">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3</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Bioartificial renal tubule device that uses renal tubule epithelial cells in an artificial membrane </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First successful long-term evaluation of a bioartificial renal tubule device </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Cells in hollow fibers nearly obstructed the hollow fibers after 13 days</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47750">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4</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Hemodialysis </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Feasible, safe, efficacious, and indispensable therapy</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Very demanding procedure</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47750">
                <a:tc>
                  <a:txBody>
                    <a:bodyPr/>
                    <a:lstStyle/>
                    <a:p>
                      <a:pPr marL="0" lvl="0" indent="0" algn="ctr" rtl="0">
                        <a:spcBef>
                          <a:spcPts val="0"/>
                        </a:spcBef>
                        <a:spcAft>
                          <a:spcPts val="0"/>
                        </a:spcAft>
                        <a:buNone/>
                      </a:pPr>
                      <a:r>
                        <a:rPr lang="en" sz="1300" b="1">
                          <a:latin typeface="Times New Roman"/>
                          <a:ea typeface="Times New Roman"/>
                          <a:cs typeface="Times New Roman"/>
                          <a:sym typeface="Times New Roman"/>
                        </a:rPr>
                        <a:t>5</a:t>
                      </a:r>
                      <a:endParaRPr sz="13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Herbal oral treatments</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Treatment is oral and less invasive</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b="1">
                          <a:latin typeface="Times New Roman"/>
                          <a:ea typeface="Times New Roman"/>
                          <a:cs typeface="Times New Roman"/>
                          <a:sym typeface="Times New Roman"/>
                        </a:rPr>
                        <a:t>Clinical application cannot be advocated</a:t>
                      </a:r>
                      <a:endParaRPr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3" name="Recorded Sound">
            <a:hlinkClick r:id="" action="ppaction://media"/>
            <a:extLst>
              <a:ext uri="{FF2B5EF4-FFF2-40B4-BE49-F238E27FC236}">
                <a16:creationId xmlns:a16="http://schemas.microsoft.com/office/drawing/2014/main" id="{10B74F80-61BA-456B-85D0-CEFD71E231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3931" y="14990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2517488" y="194125"/>
            <a:ext cx="3499424" cy="8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4180" dirty="0"/>
              <a:t>Solution Description</a:t>
            </a:r>
            <a:endParaRPr sz="4180" dirty="0"/>
          </a:p>
        </p:txBody>
      </p:sp>
      <p:graphicFrame>
        <p:nvGraphicFramePr>
          <p:cNvPr id="85" name="Google Shape;85;p17"/>
          <p:cNvGraphicFramePr/>
          <p:nvPr/>
        </p:nvGraphicFramePr>
        <p:xfrm>
          <a:off x="476225" y="995125"/>
          <a:ext cx="8191525" cy="3788730"/>
        </p:xfrm>
        <a:graphic>
          <a:graphicData uri="http://schemas.openxmlformats.org/drawingml/2006/table">
            <a:tbl>
              <a:tblPr>
                <a:noFill/>
                <a:tableStyleId>{C08E490B-F5F9-4589-B7D4-07932E064FA4}</a:tableStyleId>
              </a:tblPr>
              <a:tblGrid>
                <a:gridCol w="793650">
                  <a:extLst>
                    <a:ext uri="{9D8B030D-6E8A-4147-A177-3AD203B41FA5}">
                      <a16:colId xmlns:a16="http://schemas.microsoft.com/office/drawing/2014/main" val="20000"/>
                    </a:ext>
                  </a:extLst>
                </a:gridCol>
                <a:gridCol w="1967825">
                  <a:extLst>
                    <a:ext uri="{9D8B030D-6E8A-4147-A177-3AD203B41FA5}">
                      <a16:colId xmlns:a16="http://schemas.microsoft.com/office/drawing/2014/main" val="20001"/>
                    </a:ext>
                  </a:extLst>
                </a:gridCol>
                <a:gridCol w="2523875">
                  <a:extLst>
                    <a:ext uri="{9D8B030D-6E8A-4147-A177-3AD203B41FA5}">
                      <a16:colId xmlns:a16="http://schemas.microsoft.com/office/drawing/2014/main" val="20002"/>
                    </a:ext>
                  </a:extLst>
                </a:gridCol>
                <a:gridCol w="2906175">
                  <a:extLst>
                    <a:ext uri="{9D8B030D-6E8A-4147-A177-3AD203B41FA5}">
                      <a16:colId xmlns:a16="http://schemas.microsoft.com/office/drawing/2014/main" val="20003"/>
                    </a:ext>
                  </a:extLst>
                </a:gridCol>
              </a:tblGrid>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Criteria</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Unit of Measure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Ideal Value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extLst>
                  <a:ext uri="{0D108BD9-81ED-4DB2-BD59-A6C34878D82A}">
                    <a16:rowId xmlns:a16="http://schemas.microsoft.com/office/drawing/2014/main" val="10000"/>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1</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Functionality</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GFR ml/min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60 ml/min</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2</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Size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Centimeters / Inches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10 - 12cm (5in)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3</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Structure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Micrometers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200 </a:t>
                      </a:r>
                      <a:r>
                        <a:rPr lang="en" sz="1600" b="1">
                          <a:highlight>
                            <a:srgbClr val="FFFFFF"/>
                          </a:highlight>
                          <a:latin typeface="Times New Roman"/>
                          <a:ea typeface="Times New Roman"/>
                          <a:cs typeface="Times New Roman"/>
                          <a:sym typeface="Times New Roman"/>
                        </a:rPr>
                        <a:t>μm</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4</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Manufacturability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Years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3 - 5 years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5</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Cost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U.S. Dollars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Kidney Transplant Price (~$442,500)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19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6</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00FDC8">
                        <a:alpha val="54759"/>
                      </a:srgbClr>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Longevity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Years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Permanent </a:t>
                      </a:r>
                      <a:endParaRPr sz="1600" b="1">
                        <a:latin typeface="Times New Roman"/>
                        <a:ea typeface="Times New Roman"/>
                        <a:cs typeface="Times New Roman"/>
                        <a:sym typeface="Times New Roman"/>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pic>
        <p:nvPicPr>
          <p:cNvPr id="2" name="Recorded Sound">
            <a:hlinkClick r:id="" action="ppaction://media"/>
            <a:extLst>
              <a:ext uri="{FF2B5EF4-FFF2-40B4-BE49-F238E27FC236}">
                <a16:creationId xmlns:a16="http://schemas.microsoft.com/office/drawing/2014/main" id="{6741BDC8-BA86-4741-B417-0AC88D969E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89443" y="2898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0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199900" y="292850"/>
            <a:ext cx="3904888"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Verification &amp; Validation </a:t>
            </a:r>
            <a:endParaRPr dirty="0"/>
          </a:p>
        </p:txBody>
      </p:sp>
      <p:sp>
        <p:nvSpPr>
          <p:cNvPr id="91" name="Google Shape;91;p18"/>
          <p:cNvSpPr txBox="1">
            <a:spLocks noGrp="1"/>
          </p:cNvSpPr>
          <p:nvPr>
            <p:ph type="body" idx="1"/>
          </p:nvPr>
        </p:nvSpPr>
        <p:spPr>
          <a:xfrm>
            <a:off x="199900" y="1210050"/>
            <a:ext cx="5801100" cy="36342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b="1">
                <a:solidFill>
                  <a:srgbClr val="000000"/>
                </a:solidFill>
              </a:rPr>
              <a:t>Verification: </a:t>
            </a:r>
            <a:endParaRPr b="1">
              <a:solidFill>
                <a:srgbClr val="000000"/>
              </a:solidFill>
            </a:endParaRPr>
          </a:p>
          <a:p>
            <a:pPr marL="457200" lvl="0" indent="-342900" algn="l" rtl="0">
              <a:spcBef>
                <a:spcPts val="1200"/>
              </a:spcBef>
              <a:spcAft>
                <a:spcPts val="0"/>
              </a:spcAft>
              <a:buClr>
                <a:srgbClr val="000000"/>
              </a:buClr>
              <a:buSzPts val="1800"/>
              <a:buChar char="●"/>
            </a:pPr>
            <a:r>
              <a:rPr lang="en" b="1">
                <a:solidFill>
                  <a:srgbClr val="000000"/>
                </a:solidFill>
              </a:rPr>
              <a:t>2019 - tested bioreactor component in large pigs </a:t>
            </a:r>
            <a:endParaRPr b="1">
              <a:solidFill>
                <a:srgbClr val="000000"/>
              </a:solidFill>
            </a:endParaRPr>
          </a:p>
          <a:p>
            <a:pPr marL="457200" lvl="0" indent="-342900" algn="l" rtl="0">
              <a:spcBef>
                <a:spcPts val="0"/>
              </a:spcBef>
              <a:spcAft>
                <a:spcPts val="0"/>
              </a:spcAft>
              <a:buClr>
                <a:srgbClr val="000000"/>
              </a:buClr>
              <a:buSzPts val="1800"/>
              <a:buChar char="●"/>
            </a:pPr>
            <a:r>
              <a:rPr lang="en" b="1">
                <a:solidFill>
                  <a:srgbClr val="000000"/>
                </a:solidFill>
              </a:rPr>
              <a:t>Also tested in vivo </a:t>
            </a:r>
            <a:endParaRPr b="1">
              <a:solidFill>
                <a:srgbClr val="000000"/>
              </a:solidFill>
            </a:endParaRPr>
          </a:p>
          <a:p>
            <a:pPr marL="0" lvl="0" indent="0" algn="l" rtl="0">
              <a:spcBef>
                <a:spcPts val="1200"/>
              </a:spcBef>
              <a:spcAft>
                <a:spcPts val="0"/>
              </a:spcAft>
              <a:buNone/>
            </a:pPr>
            <a:r>
              <a:rPr lang="en" b="1">
                <a:solidFill>
                  <a:srgbClr val="000000"/>
                </a:solidFill>
              </a:rPr>
              <a:t>Validation: </a:t>
            </a:r>
            <a:endParaRPr b="1">
              <a:solidFill>
                <a:srgbClr val="000000"/>
              </a:solidFill>
            </a:endParaRPr>
          </a:p>
          <a:p>
            <a:pPr marL="457200" lvl="0" indent="-342900" algn="l" rtl="0">
              <a:spcBef>
                <a:spcPts val="1200"/>
              </a:spcBef>
              <a:spcAft>
                <a:spcPts val="0"/>
              </a:spcAft>
              <a:buClr>
                <a:srgbClr val="000000"/>
              </a:buClr>
              <a:buSzPts val="1800"/>
              <a:buChar char="●"/>
            </a:pPr>
            <a:r>
              <a:rPr lang="en" b="1">
                <a:solidFill>
                  <a:srgbClr val="000000"/>
                </a:solidFill>
              </a:rPr>
              <a:t>Testing in large animals with compromised kidney function </a:t>
            </a:r>
            <a:endParaRPr b="1">
              <a:solidFill>
                <a:srgbClr val="000000"/>
              </a:solidFill>
            </a:endParaRPr>
          </a:p>
          <a:p>
            <a:pPr marL="457200" lvl="0" indent="-342900" algn="l" rtl="0">
              <a:spcBef>
                <a:spcPts val="0"/>
              </a:spcBef>
              <a:spcAft>
                <a:spcPts val="0"/>
              </a:spcAft>
              <a:buClr>
                <a:srgbClr val="000000"/>
              </a:buClr>
              <a:buSzPts val="1800"/>
              <a:buChar char="●"/>
            </a:pPr>
            <a:r>
              <a:rPr lang="en" b="1">
                <a:solidFill>
                  <a:srgbClr val="000000"/>
                </a:solidFill>
              </a:rPr>
              <a:t>Initial clinical trial to focus on testing hemofilter components</a:t>
            </a:r>
            <a:endParaRPr b="1">
              <a:solidFill>
                <a:srgbClr val="000000"/>
              </a:solidFill>
            </a:endParaRPr>
          </a:p>
          <a:p>
            <a:pPr marL="457200" lvl="0" indent="-342900" algn="l" rtl="0">
              <a:spcBef>
                <a:spcPts val="0"/>
              </a:spcBef>
              <a:spcAft>
                <a:spcPts val="0"/>
              </a:spcAft>
              <a:buClr>
                <a:srgbClr val="000000"/>
              </a:buClr>
              <a:buSzPts val="1800"/>
              <a:buChar char="●"/>
            </a:pPr>
            <a:r>
              <a:rPr lang="en" b="1">
                <a:solidFill>
                  <a:srgbClr val="000000"/>
                </a:solidFill>
              </a:rPr>
              <a:t>Testing bioreactor and hemofilter for safety and effectiveness  </a:t>
            </a:r>
            <a:endParaRPr b="1">
              <a:solidFill>
                <a:srgbClr val="000000"/>
              </a:solidFill>
            </a:endParaRPr>
          </a:p>
        </p:txBody>
      </p:sp>
      <p:pic>
        <p:nvPicPr>
          <p:cNvPr id="92" name="Google Shape;92;p18"/>
          <p:cNvPicPr preferRelativeResize="0"/>
          <p:nvPr/>
        </p:nvPicPr>
        <p:blipFill rotWithShape="1">
          <a:blip r:embed="rId5">
            <a:alphaModFix/>
          </a:blip>
          <a:srcRect l="15836" t="10698" r="21866"/>
          <a:stretch/>
        </p:blipFill>
        <p:spPr>
          <a:xfrm>
            <a:off x="6121875" y="1572813"/>
            <a:ext cx="2710425" cy="2299717"/>
          </a:xfrm>
          <a:prstGeom prst="rect">
            <a:avLst/>
          </a:prstGeom>
          <a:noFill/>
          <a:ln>
            <a:noFill/>
          </a:ln>
        </p:spPr>
      </p:pic>
      <p:sp>
        <p:nvSpPr>
          <p:cNvPr id="93" name="Google Shape;93;p18"/>
          <p:cNvSpPr txBox="1"/>
          <p:nvPr/>
        </p:nvSpPr>
        <p:spPr>
          <a:xfrm>
            <a:off x="5977075" y="3922875"/>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Source Code Pro"/>
                <a:ea typeface="Source Code Pro"/>
                <a:cs typeface="Source Code Pro"/>
                <a:sym typeface="Source Code Pro"/>
              </a:rPr>
              <a:t>Figure 3: Bioartificial Kidney Prototype</a:t>
            </a:r>
            <a:endParaRPr sz="1000">
              <a:latin typeface="Source Code Pro"/>
              <a:ea typeface="Source Code Pro"/>
              <a:cs typeface="Source Code Pro"/>
              <a:sym typeface="Source Code Pro"/>
            </a:endParaRPr>
          </a:p>
          <a:p>
            <a:pPr marL="0" lvl="0" indent="0" algn="ctr" rtl="0">
              <a:spcBef>
                <a:spcPts val="0"/>
              </a:spcBef>
              <a:spcAft>
                <a:spcPts val="0"/>
              </a:spcAft>
              <a:buNone/>
            </a:pPr>
            <a:r>
              <a:rPr lang="en" sz="1000">
                <a:latin typeface="Source Code Pro"/>
                <a:ea typeface="Source Code Pro"/>
                <a:cs typeface="Source Code Pro"/>
                <a:sym typeface="Source Code Pro"/>
              </a:rPr>
              <a:t>Image taken from [14]</a:t>
            </a:r>
            <a:endParaRPr sz="1000">
              <a:latin typeface="Source Code Pro"/>
              <a:ea typeface="Source Code Pro"/>
              <a:cs typeface="Source Code Pro"/>
              <a:sym typeface="Source Code Pro"/>
            </a:endParaRPr>
          </a:p>
        </p:txBody>
      </p:sp>
      <p:pic>
        <p:nvPicPr>
          <p:cNvPr id="2" name="Recorded Sound">
            <a:hlinkClick r:id="" action="ppaction://media"/>
            <a:extLst>
              <a:ext uri="{FF2B5EF4-FFF2-40B4-BE49-F238E27FC236}">
                <a16:creationId xmlns:a16="http://schemas.microsoft.com/office/drawing/2014/main" id="{734687E8-F677-497F-AD53-969E6FC4E4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13804" y="3885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292850"/>
            <a:ext cx="1857497"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a:t>
            </a:r>
            <a:endParaRPr dirty="0"/>
          </a:p>
        </p:txBody>
      </p:sp>
      <p:sp>
        <p:nvSpPr>
          <p:cNvPr id="99" name="Google Shape;99;p19"/>
          <p:cNvSpPr txBox="1">
            <a:spLocks noGrp="1"/>
          </p:cNvSpPr>
          <p:nvPr>
            <p:ph type="body" idx="1"/>
          </p:nvPr>
        </p:nvSpPr>
        <p:spPr>
          <a:xfrm>
            <a:off x="311700" y="1228675"/>
            <a:ext cx="4757400" cy="3477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000000"/>
                </a:solidFill>
              </a:rPr>
              <a:t>Ultimate Goal: </a:t>
            </a:r>
            <a:endParaRPr b="1">
              <a:solidFill>
                <a:srgbClr val="000000"/>
              </a:solidFill>
            </a:endParaRPr>
          </a:p>
          <a:p>
            <a:pPr marL="457200" lvl="0" indent="-342900" algn="l" rtl="0">
              <a:spcBef>
                <a:spcPts val="1200"/>
              </a:spcBef>
              <a:spcAft>
                <a:spcPts val="0"/>
              </a:spcAft>
              <a:buClr>
                <a:srgbClr val="000000"/>
              </a:buClr>
              <a:buSzPts val="1800"/>
              <a:buChar char="●"/>
            </a:pPr>
            <a:r>
              <a:rPr lang="en" b="1">
                <a:solidFill>
                  <a:srgbClr val="000000"/>
                </a:solidFill>
              </a:rPr>
              <a:t>Emulate kidney filtration, balancing, and other biological functions </a:t>
            </a:r>
            <a:endParaRPr b="1">
              <a:solidFill>
                <a:srgbClr val="000000"/>
              </a:solidFill>
            </a:endParaRPr>
          </a:p>
          <a:p>
            <a:pPr marL="0" lvl="0" indent="0" algn="l" rtl="0">
              <a:spcBef>
                <a:spcPts val="1200"/>
              </a:spcBef>
              <a:spcAft>
                <a:spcPts val="0"/>
              </a:spcAft>
              <a:buNone/>
            </a:pPr>
            <a:r>
              <a:rPr lang="en" b="1">
                <a:solidFill>
                  <a:srgbClr val="000000"/>
                </a:solidFill>
              </a:rPr>
              <a:t>The Kidney Project aims to address the concerns associated with total kidney failure.</a:t>
            </a:r>
            <a:endParaRPr b="1">
              <a:solidFill>
                <a:srgbClr val="000000"/>
              </a:solidFill>
            </a:endParaRPr>
          </a:p>
          <a:p>
            <a:pPr marL="0" lvl="0" indent="0" algn="l" rtl="0">
              <a:spcBef>
                <a:spcPts val="1200"/>
              </a:spcBef>
              <a:spcAft>
                <a:spcPts val="1200"/>
              </a:spcAft>
              <a:buNone/>
            </a:pPr>
            <a:endParaRPr b="1">
              <a:solidFill>
                <a:srgbClr val="000000"/>
              </a:solidFill>
            </a:endParaRPr>
          </a:p>
        </p:txBody>
      </p:sp>
      <p:pic>
        <p:nvPicPr>
          <p:cNvPr id="100" name="Google Shape;100;p19" descr="The team's artificial kidney was successfully implanted in a preclinical model, paving the way for more rigorous testing and eventual clinical trials.&#10;&#10;&#10;http://tiny.ucsf.edu/kpiEaN" title="The Kidney Project successfully tests a prototype bioartificial kidney">
            <a:hlinkClick r:id="rId5"/>
          </p:cNvPr>
          <p:cNvPicPr preferRelativeResize="0"/>
          <p:nvPr/>
        </p:nvPicPr>
        <p:blipFill>
          <a:blip r:embed="rId6">
            <a:alphaModFix/>
          </a:blip>
          <a:stretch>
            <a:fillRect/>
          </a:stretch>
        </p:blipFill>
        <p:spPr>
          <a:xfrm>
            <a:off x="5128325" y="1093850"/>
            <a:ext cx="3770100" cy="2827575"/>
          </a:xfrm>
          <a:prstGeom prst="rect">
            <a:avLst/>
          </a:prstGeom>
          <a:noFill/>
          <a:ln>
            <a:noFill/>
          </a:ln>
        </p:spPr>
      </p:pic>
      <p:sp>
        <p:nvSpPr>
          <p:cNvPr id="101" name="Google Shape;101;p19"/>
          <p:cNvSpPr txBox="1"/>
          <p:nvPr/>
        </p:nvSpPr>
        <p:spPr>
          <a:xfrm>
            <a:off x="5513375" y="3997425"/>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Source Code Pro"/>
                <a:ea typeface="Source Code Pro"/>
                <a:cs typeface="Source Code Pro"/>
                <a:sym typeface="Source Code Pro"/>
              </a:rPr>
              <a:t>Video 1: Kidney Project successfully tests a prototype</a:t>
            </a:r>
            <a:endParaRPr sz="1000">
              <a:latin typeface="Source Code Pro"/>
              <a:ea typeface="Source Code Pro"/>
              <a:cs typeface="Source Code Pro"/>
              <a:sym typeface="Source Code Pro"/>
            </a:endParaRPr>
          </a:p>
          <a:p>
            <a:pPr marL="0" lvl="0" indent="0" algn="ctr" rtl="0">
              <a:spcBef>
                <a:spcPts val="0"/>
              </a:spcBef>
              <a:spcAft>
                <a:spcPts val="0"/>
              </a:spcAft>
              <a:buNone/>
            </a:pPr>
            <a:r>
              <a:rPr lang="en" sz="1000">
                <a:latin typeface="Source Code Pro"/>
                <a:ea typeface="Source Code Pro"/>
                <a:cs typeface="Source Code Pro"/>
                <a:sym typeface="Source Code Pro"/>
              </a:rPr>
              <a:t>Video taken from [14]</a:t>
            </a:r>
            <a:endParaRPr sz="1000">
              <a:latin typeface="Source Code Pro"/>
              <a:ea typeface="Source Code Pro"/>
              <a:cs typeface="Source Code Pro"/>
              <a:sym typeface="Source Code Pro"/>
            </a:endParaRPr>
          </a:p>
        </p:txBody>
      </p:sp>
      <p:pic>
        <p:nvPicPr>
          <p:cNvPr id="2" name="Recorded Sound">
            <a:hlinkClick r:id="" action="ppaction://media"/>
            <a:extLst>
              <a:ext uri="{FF2B5EF4-FFF2-40B4-BE49-F238E27FC236}">
                <a16:creationId xmlns:a16="http://schemas.microsoft.com/office/drawing/2014/main" id="{D9EED5EE-4D5E-42F6-9F7E-68CB3B86D7D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85600" y="3885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13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311700" y="292850"/>
            <a:ext cx="1643915"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References</a:t>
            </a:r>
            <a:endParaRPr dirty="0"/>
          </a:p>
        </p:txBody>
      </p:sp>
      <p:sp>
        <p:nvSpPr>
          <p:cNvPr id="107" name="Google Shape;107;p20"/>
          <p:cNvSpPr txBox="1">
            <a:spLocks noGrp="1"/>
          </p:cNvSpPr>
          <p:nvPr>
            <p:ph type="body" idx="1"/>
          </p:nvPr>
        </p:nvSpPr>
        <p:spPr>
          <a:xfrm>
            <a:off x="311700" y="1027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000000"/>
                </a:solidFill>
                <a:latin typeface="Times New Roman"/>
                <a:ea typeface="Times New Roman"/>
                <a:cs typeface="Times New Roman"/>
                <a:sym typeface="Times New Roman"/>
              </a:rPr>
              <a:t>[1] “Need for Kidney Transplants Â·.” The Kidney Project, pharm.ucsf.edu/kidney/need.</a:t>
            </a:r>
            <a:endParaRPr sz="110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rgbClr val="000000"/>
                </a:solidFill>
                <a:latin typeface="Times New Roman"/>
                <a:ea typeface="Times New Roman"/>
                <a:cs typeface="Times New Roman"/>
                <a:sym typeface="Times New Roman"/>
              </a:rPr>
              <a:t>[2] Humes, H. David, et al. “Replacement of Renal Function in Uremic Animals With a Tissue-engineered Kidney.” </a:t>
            </a:r>
            <a:r>
              <a:rPr lang="en" sz="1100" i="1">
                <a:solidFill>
                  <a:srgbClr val="000000"/>
                </a:solidFill>
                <a:latin typeface="Times New Roman"/>
                <a:ea typeface="Times New Roman"/>
                <a:cs typeface="Times New Roman"/>
                <a:sym typeface="Times New Roman"/>
              </a:rPr>
              <a:t>Nature Biotechnology</a:t>
            </a:r>
            <a:r>
              <a:rPr lang="en" sz="1100">
                <a:solidFill>
                  <a:srgbClr val="000000"/>
                </a:solidFill>
                <a:latin typeface="Times New Roman"/>
                <a:ea typeface="Times New Roman"/>
                <a:cs typeface="Times New Roman"/>
                <a:sym typeface="Times New Roman"/>
              </a:rPr>
              <a:t>, vol. 17, no. 5, Springer Science and Business Media LLC, May 1999, pp. 451–55. </a:t>
            </a:r>
            <a:r>
              <a:rPr lang="en" sz="1100" u="sng">
                <a:solidFill>
                  <a:srgbClr val="00000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https://doi.org/10.1038/8626</a:t>
            </a:r>
            <a:r>
              <a:rPr lang="en"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marL="0" lvl="0" indent="0" algn="l" rtl="0">
              <a:lnSpc>
                <a:spcPct val="200000"/>
              </a:lnSpc>
              <a:spcBef>
                <a:spcPts val="1200"/>
              </a:spcBef>
              <a:spcAft>
                <a:spcPts val="0"/>
              </a:spcAft>
              <a:buNone/>
            </a:pPr>
            <a:r>
              <a:rPr lang="en" sz="1100">
                <a:solidFill>
                  <a:srgbClr val="000000"/>
                </a:solidFill>
                <a:latin typeface="Times New Roman"/>
                <a:ea typeface="Times New Roman"/>
                <a:cs typeface="Times New Roman"/>
                <a:sym typeface="Times New Roman"/>
              </a:rPr>
              <a:t>[3] Humes, H. David, et al. “Tissue Engineering of a Bioartificial Renal Tubule Assist Device: In Vitro Transport and Metabolic Characteristics.” </a:t>
            </a:r>
            <a:r>
              <a:rPr lang="en" sz="1100" i="1">
                <a:solidFill>
                  <a:srgbClr val="000000"/>
                </a:solidFill>
                <a:latin typeface="Times New Roman"/>
                <a:ea typeface="Times New Roman"/>
                <a:cs typeface="Times New Roman"/>
                <a:sym typeface="Times New Roman"/>
              </a:rPr>
              <a:t>Kidney International</a:t>
            </a:r>
            <a:r>
              <a:rPr lang="en" sz="1100">
                <a:solidFill>
                  <a:srgbClr val="000000"/>
                </a:solidFill>
                <a:latin typeface="Times New Roman"/>
                <a:ea typeface="Times New Roman"/>
                <a:cs typeface="Times New Roman"/>
                <a:sym typeface="Times New Roman"/>
              </a:rPr>
              <a:t>, vol. 55, no. 6, Elsevier BV, June 1999, pp. 2502–14. </a:t>
            </a:r>
            <a:r>
              <a:rPr lang="en" sz="1100" u="sng">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https://doi.org/10.1046/j.1523-1755.1999.00486.x</a:t>
            </a:r>
            <a:r>
              <a:rPr lang="en"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 sz="1100">
                <a:solidFill>
                  <a:srgbClr val="000000"/>
                </a:solidFill>
                <a:latin typeface="Times New Roman"/>
                <a:ea typeface="Times New Roman"/>
                <a:cs typeface="Times New Roman"/>
                <a:sym typeface="Times New Roman"/>
              </a:rPr>
              <a:t>[4] Ozgen, N., et al. “Evaluation of Long-term Transport Ability of a Bioartificial Renal Tubule Device Using LLC-PK1 Cells.” </a:t>
            </a:r>
            <a:r>
              <a:rPr lang="en" sz="1100" i="1">
                <a:solidFill>
                  <a:srgbClr val="000000"/>
                </a:solidFill>
                <a:latin typeface="Times New Roman"/>
                <a:ea typeface="Times New Roman"/>
                <a:cs typeface="Times New Roman"/>
                <a:sym typeface="Times New Roman"/>
              </a:rPr>
              <a:t>Nephrology Dialysis Transplantation</a:t>
            </a:r>
            <a:r>
              <a:rPr lang="en" sz="1100">
                <a:solidFill>
                  <a:srgbClr val="000000"/>
                </a:solidFill>
                <a:latin typeface="Times New Roman"/>
                <a:ea typeface="Times New Roman"/>
                <a:cs typeface="Times New Roman"/>
                <a:sym typeface="Times New Roman"/>
              </a:rPr>
              <a:t>, vol. 19, no. 9, Oxford UP (OUP), July 2004, pp. 2198–207. </a:t>
            </a:r>
            <a:r>
              <a:rPr lang="en" sz="1100" u="sng">
                <a:solidFill>
                  <a:srgbClr val="000000"/>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https://doi.org/10.1093/ndt/gfh399</a:t>
            </a:r>
            <a:r>
              <a:rPr lang="en"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 sz="1100">
                <a:solidFill>
                  <a:srgbClr val="000000"/>
                </a:solidFill>
                <a:latin typeface="Times New Roman"/>
                <a:ea typeface="Times New Roman"/>
                <a:cs typeface="Times New Roman"/>
                <a:sym typeface="Times New Roman"/>
              </a:rPr>
              <a:t>[5] Elliott, Denise A. “Hemodialysis.” </a:t>
            </a:r>
            <a:r>
              <a:rPr lang="en" sz="1100" i="1">
                <a:solidFill>
                  <a:srgbClr val="000000"/>
                </a:solidFill>
                <a:latin typeface="Times New Roman"/>
                <a:ea typeface="Times New Roman"/>
                <a:cs typeface="Times New Roman"/>
                <a:sym typeface="Times New Roman"/>
              </a:rPr>
              <a:t>Clinical Techniques in Small Animal Practice</a:t>
            </a:r>
            <a:r>
              <a:rPr lang="en" sz="1100">
                <a:solidFill>
                  <a:srgbClr val="000000"/>
                </a:solidFill>
                <a:latin typeface="Times New Roman"/>
                <a:ea typeface="Times New Roman"/>
                <a:cs typeface="Times New Roman"/>
                <a:sym typeface="Times New Roman"/>
              </a:rPr>
              <a:t>, vol. 15, no. 3, Elsevier BV, Aug. 2000, pp. 136–48. </a:t>
            </a:r>
            <a:r>
              <a:rPr lang="en" sz="1100" u="sng">
                <a:solidFill>
                  <a:srgbClr val="000000"/>
                </a:solid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https://doi.org/10.1053/svms.2000.18297</a:t>
            </a:r>
            <a:r>
              <a:rPr lang="en"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 sz="1100">
                <a:solidFill>
                  <a:srgbClr val="000000"/>
                </a:solidFill>
                <a:latin typeface="Times New Roman"/>
                <a:ea typeface="Times New Roman"/>
                <a:cs typeface="Times New Roman"/>
                <a:sym typeface="Times New Roman"/>
              </a:rPr>
              <a:t>[6] </a:t>
            </a:r>
            <a:r>
              <a:rPr lang="en" sz="1100" i="1">
                <a:solidFill>
                  <a:srgbClr val="000000"/>
                </a:solidFill>
                <a:latin typeface="Times New Roman"/>
                <a:ea typeface="Times New Roman"/>
                <a:cs typeface="Times New Roman"/>
                <a:sym typeface="Times New Roman"/>
              </a:rPr>
              <a:t>Journal of Pharmacognosy and Phytotherapy</a:t>
            </a:r>
            <a:r>
              <a:rPr lang="en" sz="1100">
                <a:solidFill>
                  <a:srgbClr val="000000"/>
                </a:solidFill>
                <a:latin typeface="Times New Roman"/>
                <a:ea typeface="Times New Roman"/>
                <a:cs typeface="Times New Roman"/>
                <a:sym typeface="Times New Roman"/>
              </a:rPr>
              <a:t>. Academic Journals, 2009. </a:t>
            </a:r>
            <a:r>
              <a:rPr lang="en" sz="1100" u="sng">
                <a:solidFill>
                  <a:srgbClr val="000000"/>
                </a:solid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https://doi.org/10.5897/JPP.9000028</a:t>
            </a:r>
            <a:r>
              <a:rPr lang="en" sz="1100">
                <a:solidFill>
                  <a:srgbClr val="000000"/>
                </a:solidFill>
                <a:latin typeface="Times New Roman"/>
                <a:ea typeface="Times New Roman"/>
                <a:cs typeface="Times New Roman"/>
                <a:sym typeface="Times New Roman"/>
              </a:rPr>
              <a:t> (</a:t>
            </a:r>
            <a:r>
              <a:rPr lang="en" sz="1100" u="sng">
                <a:solidFill>
                  <a:srgbClr val="000000"/>
                </a:solidFill>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https://academicjournals.org/journal/JPP/article-full-text-pdf/249290F3712</a:t>
            </a:r>
            <a:r>
              <a:rPr lang="en"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p:txBody>
      </p:sp>
      <p:pic>
        <p:nvPicPr>
          <p:cNvPr id="4" name="Recorded Sound">
            <a:hlinkClick r:id="" action="ppaction://media"/>
            <a:extLst>
              <a:ext uri="{FF2B5EF4-FFF2-40B4-BE49-F238E27FC236}">
                <a16:creationId xmlns:a16="http://schemas.microsoft.com/office/drawing/2014/main" id="{5FC796F2-721C-4DD2-9660-4A59D67052D6}"/>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2044607" y="3885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13" name="Google Shape;113;p21"/>
          <p:cNvSpPr txBox="1">
            <a:spLocks noGrp="1"/>
          </p:cNvSpPr>
          <p:nvPr>
            <p:ph type="body" idx="1"/>
          </p:nvPr>
        </p:nvSpPr>
        <p:spPr>
          <a:xfrm>
            <a:off x="311700" y="991150"/>
            <a:ext cx="8520600" cy="3340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[7] “Uremia: Complications, Causes, Symptoms and Treatment.” </a:t>
            </a:r>
            <a:r>
              <a:rPr lang="en" sz="1130" i="1">
                <a:solidFill>
                  <a:srgbClr val="000000"/>
                </a:solidFill>
                <a:latin typeface="Times New Roman"/>
                <a:ea typeface="Times New Roman"/>
                <a:cs typeface="Times New Roman"/>
                <a:sym typeface="Times New Roman"/>
              </a:rPr>
              <a:t>Cleveland Clinic</a:t>
            </a:r>
            <a:r>
              <a:rPr lang="en" sz="1130">
                <a:solidFill>
                  <a:srgbClr val="000000"/>
                </a:solidFill>
                <a:latin typeface="Times New Roman"/>
                <a:ea typeface="Times New Roman"/>
                <a:cs typeface="Times New Roman"/>
                <a:sym typeface="Times New Roman"/>
              </a:rPr>
              <a:t>, my.clevelandclinic.org/health/diseases/21509-uremia. Accessed 25 Oct. 2022.</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[8] “Explaining Your Kidney Test Results: A Tool for Clinical Use.” </a:t>
            </a:r>
            <a:r>
              <a:rPr lang="en" sz="1130" i="1">
                <a:solidFill>
                  <a:srgbClr val="000000"/>
                </a:solidFill>
                <a:latin typeface="Times New Roman"/>
                <a:ea typeface="Times New Roman"/>
                <a:cs typeface="Times New Roman"/>
                <a:sym typeface="Times New Roman"/>
              </a:rPr>
              <a:t>National Institute of Diabetes and Digestive and Kidney Diseases</a:t>
            </a:r>
            <a:r>
              <a:rPr lang="en" sz="1130">
                <a:solidFill>
                  <a:srgbClr val="000000"/>
                </a:solidFill>
                <a:latin typeface="Times New Roman"/>
                <a:ea typeface="Times New Roman"/>
                <a:cs typeface="Times New Roman"/>
                <a:sym typeface="Times New Roman"/>
              </a:rPr>
              <a:t>, 25 Oct. 2022, </a:t>
            </a:r>
            <a:r>
              <a:rPr lang="en" sz="1130" u="sng">
                <a:solidFill>
                  <a:srgbClr val="1155CC"/>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www.niddk.nih.gov/health-information/professionals/advanced-search/explain-kidney-test-results</a:t>
            </a:r>
            <a:r>
              <a:rPr lang="en" sz="1130">
                <a:solidFill>
                  <a:srgbClr val="000000"/>
                </a:solidFill>
                <a:latin typeface="Times New Roman"/>
                <a:ea typeface="Times New Roman"/>
                <a:cs typeface="Times New Roman"/>
                <a:sym typeface="Times New Roman"/>
              </a:rPr>
              <a:t>. </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[9] “What Is Kidney Atrophy?” </a:t>
            </a:r>
            <a:r>
              <a:rPr lang="en" sz="1130" i="1">
                <a:solidFill>
                  <a:srgbClr val="000000"/>
                </a:solidFill>
                <a:latin typeface="Times New Roman"/>
                <a:ea typeface="Times New Roman"/>
                <a:cs typeface="Times New Roman"/>
                <a:sym typeface="Times New Roman"/>
              </a:rPr>
              <a:t>National Kidney Foundation</a:t>
            </a:r>
            <a:r>
              <a:rPr lang="en" sz="1130">
                <a:solidFill>
                  <a:srgbClr val="000000"/>
                </a:solidFill>
                <a:latin typeface="Times New Roman"/>
                <a:ea typeface="Times New Roman"/>
                <a:cs typeface="Times New Roman"/>
                <a:sym typeface="Times New Roman"/>
              </a:rPr>
              <a:t>, 15 Aug. 2022, </a:t>
            </a:r>
            <a:r>
              <a:rPr lang="en" sz="1130" u="sng">
                <a:solidFill>
                  <a:srgbClr val="1155CC"/>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www.kidney.org/atoz/content/what-kidney-atrophy</a:t>
            </a:r>
            <a:r>
              <a:rPr lang="en" sz="1130">
                <a:solidFill>
                  <a:srgbClr val="000000"/>
                </a:solidFill>
                <a:latin typeface="Times New Roman"/>
                <a:ea typeface="Times New Roman"/>
                <a:cs typeface="Times New Roman"/>
                <a:sym typeface="Times New Roman"/>
              </a:rPr>
              <a:t>.</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[10] Freedman, Benjamin S., and Buddy Ratner. “Building Scaffolds to Rebuild Kidneys.” </a:t>
            </a:r>
            <a:r>
              <a:rPr lang="en" sz="1130" i="1">
                <a:solidFill>
                  <a:srgbClr val="000000"/>
                </a:solidFill>
                <a:latin typeface="Times New Roman"/>
                <a:ea typeface="Times New Roman"/>
                <a:cs typeface="Times New Roman"/>
                <a:sym typeface="Times New Roman"/>
              </a:rPr>
              <a:t>ACS Central Science</a:t>
            </a:r>
            <a:r>
              <a:rPr lang="en" sz="1130">
                <a:solidFill>
                  <a:srgbClr val="000000"/>
                </a:solidFill>
                <a:latin typeface="Times New Roman"/>
                <a:ea typeface="Times New Roman"/>
                <a:cs typeface="Times New Roman"/>
                <a:sym typeface="Times New Roman"/>
              </a:rPr>
              <a:t>, vol. 5, no. 3, American Chemical Society (ACS), Feb. 2019, pp. 380–82. </a:t>
            </a:r>
            <a:r>
              <a:rPr lang="en" sz="1130" u="sng">
                <a:solidFill>
                  <a:srgbClr val="1155CC"/>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https://doi.org/10.1021/acscentsci.9b00099</a:t>
            </a:r>
            <a:r>
              <a:rPr lang="en" sz="1130">
                <a:solidFill>
                  <a:srgbClr val="000000"/>
                </a:solidFill>
                <a:latin typeface="Times New Roman"/>
                <a:ea typeface="Times New Roman"/>
                <a:cs typeface="Times New Roman"/>
                <a:sym typeface="Times New Roman"/>
              </a:rPr>
              <a:t>. </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[11] NHS website. “Waiting List.” </a:t>
            </a:r>
            <a:r>
              <a:rPr lang="en" sz="1130" i="1">
                <a:solidFill>
                  <a:srgbClr val="000000"/>
                </a:solidFill>
                <a:latin typeface="Times New Roman"/>
                <a:ea typeface="Times New Roman"/>
                <a:cs typeface="Times New Roman"/>
                <a:sym typeface="Times New Roman"/>
              </a:rPr>
              <a:t>nhs.uk</a:t>
            </a:r>
            <a:r>
              <a:rPr lang="en" sz="1130">
                <a:solidFill>
                  <a:srgbClr val="000000"/>
                </a:solidFill>
                <a:latin typeface="Times New Roman"/>
                <a:ea typeface="Times New Roman"/>
                <a:cs typeface="Times New Roman"/>
                <a:sym typeface="Times New Roman"/>
              </a:rPr>
              <a:t>, 7 Sept. 2022, </a:t>
            </a:r>
            <a:r>
              <a:rPr lang="en" sz="1130" u="sng">
                <a:solidFill>
                  <a:srgbClr val="1155CC"/>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www.nhs.uk/conditions/kidney-transplant/waiting-list</a:t>
            </a:r>
            <a:r>
              <a:rPr lang="en" sz="1130">
                <a:solidFill>
                  <a:srgbClr val="000000"/>
                </a:solidFill>
                <a:latin typeface="Times New Roman"/>
                <a:ea typeface="Times New Roman"/>
                <a:cs typeface="Times New Roman"/>
                <a:sym typeface="Times New Roman"/>
              </a:rPr>
              <a:t>.</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[12] Statista. “Breakdown of Charges for a Kidney Transplant in the U.S. in 2020, by Category.” </a:t>
            </a:r>
            <a:r>
              <a:rPr lang="en" sz="1130" i="1">
                <a:solidFill>
                  <a:srgbClr val="000000"/>
                </a:solidFill>
                <a:latin typeface="Times New Roman"/>
                <a:ea typeface="Times New Roman"/>
                <a:cs typeface="Times New Roman"/>
                <a:sym typeface="Times New Roman"/>
              </a:rPr>
              <a:t>Statista</a:t>
            </a:r>
            <a:r>
              <a:rPr lang="en" sz="1130">
                <a:solidFill>
                  <a:srgbClr val="000000"/>
                </a:solidFill>
                <a:latin typeface="Times New Roman"/>
                <a:ea typeface="Times New Roman"/>
                <a:cs typeface="Times New Roman"/>
                <a:sym typeface="Times New Roman"/>
              </a:rPr>
              <a:t>, 6 Mar. 2020, </a:t>
            </a:r>
            <a:r>
              <a:rPr lang="en" sz="1130" u="sng">
                <a:solidFill>
                  <a:srgbClr val="1155CC"/>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www.statista.com/statistics/1100710/organ-transplantation-costs-breakdown-us</a:t>
            </a:r>
            <a:r>
              <a:rPr lang="en" sz="1130">
                <a:solidFill>
                  <a:srgbClr val="000000"/>
                </a:solidFill>
                <a:latin typeface="Times New Roman"/>
                <a:ea typeface="Times New Roman"/>
                <a:cs typeface="Times New Roman"/>
                <a:sym typeface="Times New Roman"/>
              </a:rPr>
              <a:t>. </a:t>
            </a:r>
            <a:endParaRPr sz="1130">
              <a:solidFill>
                <a:srgbClr val="000000"/>
              </a:solidFill>
              <a:latin typeface="Times New Roman"/>
              <a:ea typeface="Times New Roman"/>
              <a:cs typeface="Times New Roman"/>
              <a:sym typeface="Times New Roman"/>
            </a:endParaRPr>
          </a:p>
          <a:p>
            <a:pPr marL="0" lvl="0" indent="0" algn="l" rtl="0">
              <a:lnSpc>
                <a:spcPct val="200000"/>
              </a:lnSpc>
              <a:spcBef>
                <a:spcPts val="0"/>
              </a:spcBef>
              <a:spcAft>
                <a:spcPts val="0"/>
              </a:spcAft>
              <a:buSzPts val="852"/>
              <a:buNone/>
            </a:pPr>
            <a:r>
              <a:rPr lang="en" sz="1130">
                <a:solidFill>
                  <a:srgbClr val="000000"/>
                </a:solidFill>
                <a:latin typeface="Times New Roman"/>
                <a:ea typeface="Times New Roman"/>
                <a:cs typeface="Times New Roman"/>
                <a:sym typeface="Times New Roman"/>
              </a:rPr>
              <a:t>[13] “The Kidney Project.” </a:t>
            </a:r>
            <a:r>
              <a:rPr lang="en" sz="1130" i="1">
                <a:solidFill>
                  <a:srgbClr val="000000"/>
                </a:solidFill>
                <a:latin typeface="Times New Roman"/>
                <a:ea typeface="Times New Roman"/>
                <a:cs typeface="Times New Roman"/>
                <a:sym typeface="Times New Roman"/>
              </a:rPr>
              <a:t>University of California San Francisco</a:t>
            </a:r>
            <a:r>
              <a:rPr lang="en" sz="1130">
                <a:solidFill>
                  <a:srgbClr val="000000"/>
                </a:solidFill>
                <a:latin typeface="Times New Roman"/>
                <a:ea typeface="Times New Roman"/>
                <a:cs typeface="Times New Roman"/>
                <a:sym typeface="Times New Roman"/>
              </a:rPr>
              <a:t>, pharm.ucsf.edu/kidney.  </a:t>
            </a:r>
            <a:endParaRPr sz="1130">
              <a:solidFill>
                <a:srgbClr val="000000"/>
              </a:solidFill>
              <a:latin typeface="Times New Roman"/>
              <a:ea typeface="Times New Roman"/>
              <a:cs typeface="Times New Roman"/>
              <a:sym typeface="Times New Roman"/>
            </a:endParaRPr>
          </a:p>
          <a:p>
            <a:pPr marL="0" lvl="0" indent="0" algn="l" rtl="0">
              <a:spcBef>
                <a:spcPts val="0"/>
              </a:spcBef>
              <a:spcAft>
                <a:spcPts val="1200"/>
              </a:spcAft>
              <a:buSzPts val="852"/>
              <a:buNone/>
            </a:pPr>
            <a:endParaRPr sz="1595"/>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2610</Words>
  <Application>Microsoft Office PowerPoint</Application>
  <PresentationFormat>On-screen Show (16:9)</PresentationFormat>
  <Paragraphs>164</Paragraphs>
  <Slides>11</Slides>
  <Notes>11</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Amatic SC</vt:lpstr>
      <vt:lpstr>Source Code Pro</vt:lpstr>
      <vt:lpstr>Times New Roman</vt:lpstr>
      <vt:lpstr>Arial</vt:lpstr>
      <vt:lpstr>Beach Day</vt:lpstr>
      <vt:lpstr>Bioartificial Kidney</vt:lpstr>
      <vt:lpstr>Problem Statement</vt:lpstr>
      <vt:lpstr>Solution - The Kidney Project</vt:lpstr>
      <vt:lpstr>Solution Landscape</vt:lpstr>
      <vt:lpstr>Solution Description</vt:lpstr>
      <vt:lpstr>Verification &amp; Validation </vt:lpstr>
      <vt:lpstr>Conclusion</vt:lpstr>
      <vt:lpstr>References</vt:lpstr>
      <vt:lpstr>References</vt:lpstr>
      <vt:lpstr>References</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Bioartificial Kidney</dc:title>
  <cp:lastModifiedBy>Ashir Yousaf</cp:lastModifiedBy>
  <cp:revision>6</cp:revision>
  <dcterms:modified xsi:type="dcterms:W3CDTF">2022-12-05T21:08:54Z</dcterms:modified>
</cp:coreProperties>
</file>